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xlsx" ContentType="application/vnd.openxmlformats-officedocument.spreadsheetml.sheet"/>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77" r:id="rId2"/>
    <p:sldId id="280" r:id="rId3"/>
    <p:sldId id="281" r:id="rId4"/>
    <p:sldId id="279" r:id="rId5"/>
    <p:sldId id="304" r:id="rId6"/>
    <p:sldId id="282" r:id="rId7"/>
    <p:sldId id="283" r:id="rId8"/>
    <p:sldId id="284" r:id="rId9"/>
    <p:sldId id="285" r:id="rId10"/>
    <p:sldId id="286" r:id="rId11"/>
    <p:sldId id="287" r:id="rId12"/>
    <p:sldId id="288" r:id="rId13"/>
    <p:sldId id="289" r:id="rId14"/>
    <p:sldId id="290" r:id="rId15"/>
    <p:sldId id="309" r:id="rId16"/>
    <p:sldId id="291" r:id="rId17"/>
    <p:sldId id="292" r:id="rId18"/>
    <p:sldId id="293" r:id="rId19"/>
    <p:sldId id="295" r:id="rId20"/>
    <p:sldId id="294" r:id="rId21"/>
    <p:sldId id="296" r:id="rId22"/>
    <p:sldId id="297" r:id="rId23"/>
    <p:sldId id="298" r:id="rId24"/>
    <p:sldId id="299" r:id="rId25"/>
    <p:sldId id="300" r:id="rId26"/>
    <p:sldId id="301" r:id="rId27"/>
    <p:sldId id="302" r:id="rId28"/>
    <p:sldId id="303" r:id="rId29"/>
    <p:sldId id="311" r:id="rId30"/>
    <p:sldId id="312" r:id="rId31"/>
    <p:sldId id="313" r:id="rId32"/>
    <p:sldId id="310" r:id="rId33"/>
    <p:sldId id="307"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A79F"/>
    <a:srgbClr val="E7FA26"/>
    <a:srgbClr val="B2FF65"/>
    <a:srgbClr val="2C1FF5"/>
    <a:srgbClr val="2319B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63"/>
    <p:restoredTop sz="94646"/>
  </p:normalViewPr>
  <p:slideViewPr>
    <p:cSldViewPr snapToGrid="0" snapToObjects="1">
      <p:cViewPr>
        <p:scale>
          <a:sx n="92" d="100"/>
          <a:sy n="92" d="100"/>
        </p:scale>
        <p:origin x="144" y="288"/>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notesMaster" Target="notesMasters/notesMaster1.xml"/><Relationship Id="rId36"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000" b="0" i="0" u="none" strike="noStrike" kern="1200" spc="0" baseline="0">
                <a:solidFill>
                  <a:schemeClr val="tx1">
                    <a:lumMod val="65000"/>
                    <a:lumOff val="35000"/>
                  </a:schemeClr>
                </a:solidFill>
                <a:latin typeface="+mn-lt"/>
                <a:ea typeface="+mn-ea"/>
                <a:cs typeface="+mn-cs"/>
              </a:defRPr>
            </a:pPr>
            <a:r>
              <a:rPr lang="en-US" sz="2000" dirty="0"/>
              <a:t>mean </a:t>
            </a:r>
            <a:r>
              <a:rPr lang="en-US" sz="2000" dirty="0" err="1" smtClean="0"/>
              <a:t>IoU</a:t>
            </a:r>
            <a:r>
              <a:rPr lang="en-US" sz="2000" dirty="0" smtClean="0"/>
              <a:t> on PASCAL VOC</a:t>
            </a:r>
            <a:endParaRPr lang="en-US" sz="2000" dirty="0"/>
          </a:p>
        </c:rich>
      </c:tx>
      <c:layout/>
      <c:overlay val="0"/>
      <c:spPr>
        <a:noFill/>
        <a:ln>
          <a:noFill/>
        </a:ln>
        <a:effectLst/>
      </c:spPr>
      <c:txPr>
        <a:bodyPr rot="0" spcFirstLastPara="1" vertOverflow="ellipsis" vert="horz" wrap="square" anchor="ctr" anchorCtr="1"/>
        <a:lstStyle/>
        <a:p>
          <a:pPr>
            <a:defRPr sz="2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mean IoU</c:v>
                </c:pt>
              </c:strCache>
            </c:strRef>
          </c:tx>
          <c:spPr>
            <a:ln w="28575" cap="rnd">
              <a:solidFill>
                <a:schemeClr val="tx1"/>
              </a:solidFill>
              <a:round/>
            </a:ln>
            <a:effectLst/>
          </c:spPr>
          <c:marker>
            <c:symbol val="square"/>
            <c:size val="9"/>
            <c:spPr>
              <a:solidFill>
                <a:schemeClr val="accent1"/>
              </a:solidFill>
              <a:ln w="9525">
                <a:solidFill>
                  <a:schemeClr val="accent1"/>
                </a:solidFill>
              </a:ln>
              <a:effectLst/>
            </c:spPr>
          </c:marker>
          <c:cat>
            <c:strRef>
              <c:f>Sheet1!$A$2:$A$5</c:f>
              <c:strCache>
                <c:ptCount val="4"/>
                <c:pt idx="0">
                  <c:v>Basic</c:v>
                </c:pt>
                <c:pt idx="1">
                  <c:v>+Skip</c:v>
                </c:pt>
                <c:pt idx="2">
                  <c:v>+Dilation</c:v>
                </c:pt>
                <c:pt idx="3">
                  <c:v>+CRF</c:v>
                </c:pt>
              </c:strCache>
            </c:strRef>
          </c:cat>
          <c:val>
            <c:numRef>
              <c:f>Sheet1!$B$2:$B$5</c:f>
              <c:numCache>
                <c:formatCode>General</c:formatCode>
                <c:ptCount val="4"/>
                <c:pt idx="0">
                  <c:v>59.8</c:v>
                </c:pt>
                <c:pt idx="1">
                  <c:v>61.3</c:v>
                </c:pt>
                <c:pt idx="2">
                  <c:v>64.2</c:v>
                </c:pt>
                <c:pt idx="3">
                  <c:v>68.7</c:v>
                </c:pt>
              </c:numCache>
            </c:numRef>
          </c:val>
          <c:smooth val="0"/>
        </c:ser>
        <c:dLbls>
          <c:showLegendKey val="0"/>
          <c:showVal val="0"/>
          <c:showCatName val="0"/>
          <c:showSerName val="0"/>
          <c:showPercent val="0"/>
          <c:showBubbleSize val="0"/>
        </c:dLbls>
        <c:marker val="1"/>
        <c:smooth val="0"/>
        <c:axId val="1423494400"/>
        <c:axId val="1212826864"/>
      </c:lineChart>
      <c:catAx>
        <c:axId val="14234944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212826864"/>
        <c:crosses val="autoZero"/>
        <c:auto val="1"/>
        <c:lblAlgn val="ctr"/>
        <c:lblOffset val="100"/>
        <c:noMultiLvlLbl val="0"/>
      </c:catAx>
      <c:valAx>
        <c:axId val="1212826864"/>
        <c:scaling>
          <c:orientation val="minMax"/>
        </c:scaling>
        <c:delete val="0"/>
        <c:axPos val="l"/>
        <c:majorGridlines>
          <c:spPr>
            <a:ln w="9525" cap="flat" cmpd="sng" algn="ctr">
              <a:solidFill>
                <a:schemeClr val="tx1">
                  <a:lumMod val="15000"/>
                  <a:lumOff val="85000"/>
                </a:schemeClr>
              </a:solidFill>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4234944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tiff>
</file>

<file path=ppt/media/image10.png>
</file>

<file path=ppt/media/image14.png>
</file>

<file path=ppt/media/image15.png>
</file>

<file path=ppt/media/image16.png>
</file>

<file path=ppt/media/image2.tiff>
</file>

<file path=ppt/media/image3.tiff>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F20827-7822-D341-BF0D-6936B7BC7B26}" type="datetimeFigureOut">
              <a:rPr lang="en-US" smtClean="0"/>
              <a:t>4/17/18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B3B4D3-F98B-CB45-B237-76E979D3A4B7}" type="slidenum">
              <a:rPr lang="en-US" smtClean="0"/>
              <a:t>‹#›</a:t>
            </a:fld>
            <a:endParaRPr lang="en-US"/>
          </a:p>
        </p:txBody>
      </p:sp>
    </p:spTree>
    <p:extLst>
      <p:ext uri="{BB962C8B-B14F-4D97-AF65-F5344CB8AC3E}">
        <p14:creationId xmlns:p14="http://schemas.microsoft.com/office/powerpoint/2010/main" val="18893289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If you look at what one of these higher layers is detecting, here I am showing the input image patches that are highly scored by one of the units. This particular layer really likes bicycle wheels, so if this unit fires, you know that there is a bicycle wheel in the image. Unfortunately, you don’t know where the bicycle wheel is, because this unit doesn’t care where the bicycle wheel appears, or at what orientation or what scale.</a:t>
            </a:r>
            <a:endParaRPr lang="en-US" dirty="0"/>
          </a:p>
        </p:txBody>
      </p:sp>
      <p:sp>
        <p:nvSpPr>
          <p:cNvPr id="4" name="Slide Number Placeholder 3"/>
          <p:cNvSpPr>
            <a:spLocks noGrp="1"/>
          </p:cNvSpPr>
          <p:nvPr>
            <p:ph type="sldNum" sz="quarter" idx="10"/>
          </p:nvPr>
        </p:nvSpPr>
        <p:spPr/>
        <p:txBody>
          <a:bodyPr/>
          <a:lstStyle/>
          <a:p>
            <a:fld id="{FBB6C228-F7BE-8C40-8CDA-F98A99B708A6}" type="slidenum">
              <a:rPr lang="en-US" smtClean="0"/>
              <a:t>19</a:t>
            </a:fld>
            <a:endParaRPr lang="en-US"/>
          </a:p>
        </p:txBody>
      </p:sp>
    </p:spTree>
    <p:extLst>
      <p:ext uri="{BB962C8B-B14F-4D97-AF65-F5344CB8AC3E}">
        <p14:creationId xmlns:p14="http://schemas.microsoft.com/office/powerpoint/2010/main" val="7809551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55256CE-5F16-3C48-89B1-18A72E5A7016}" type="datetimeFigureOut">
              <a:rPr lang="en-US" smtClean="0"/>
              <a:t>4/17/18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DEE0B7-0640-444D-8DD1-98125A8B047B}" type="slidenum">
              <a:rPr lang="en-US" smtClean="0"/>
              <a:t>‹#›</a:t>
            </a:fld>
            <a:endParaRPr lang="en-US"/>
          </a:p>
        </p:txBody>
      </p:sp>
    </p:spTree>
    <p:extLst>
      <p:ext uri="{BB962C8B-B14F-4D97-AF65-F5344CB8AC3E}">
        <p14:creationId xmlns:p14="http://schemas.microsoft.com/office/powerpoint/2010/main" val="6590850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55256CE-5F16-3C48-89B1-18A72E5A7016}" type="datetimeFigureOut">
              <a:rPr lang="en-US" smtClean="0"/>
              <a:t>4/17/18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DEE0B7-0640-444D-8DD1-98125A8B047B}" type="slidenum">
              <a:rPr lang="en-US" smtClean="0"/>
              <a:t>‹#›</a:t>
            </a:fld>
            <a:endParaRPr lang="en-US"/>
          </a:p>
        </p:txBody>
      </p:sp>
    </p:spTree>
    <p:extLst>
      <p:ext uri="{BB962C8B-B14F-4D97-AF65-F5344CB8AC3E}">
        <p14:creationId xmlns:p14="http://schemas.microsoft.com/office/powerpoint/2010/main" val="8937778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55256CE-5F16-3C48-89B1-18A72E5A7016}" type="datetimeFigureOut">
              <a:rPr lang="en-US" smtClean="0"/>
              <a:t>4/17/18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DEE0B7-0640-444D-8DD1-98125A8B047B}" type="slidenum">
              <a:rPr lang="en-US" smtClean="0"/>
              <a:t>‹#›</a:t>
            </a:fld>
            <a:endParaRPr lang="en-US"/>
          </a:p>
        </p:txBody>
      </p:sp>
    </p:spTree>
    <p:extLst>
      <p:ext uri="{BB962C8B-B14F-4D97-AF65-F5344CB8AC3E}">
        <p14:creationId xmlns:p14="http://schemas.microsoft.com/office/powerpoint/2010/main" val="76046115"/>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55256CE-5F16-3C48-89B1-18A72E5A7016}" type="datetimeFigureOut">
              <a:rPr lang="en-US" smtClean="0"/>
              <a:t>4/17/18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DEE0B7-0640-444D-8DD1-98125A8B047B}" type="slidenum">
              <a:rPr lang="en-US" smtClean="0"/>
              <a:t>‹#›</a:t>
            </a:fld>
            <a:endParaRPr lang="en-US"/>
          </a:p>
        </p:txBody>
      </p:sp>
    </p:spTree>
    <p:extLst>
      <p:ext uri="{BB962C8B-B14F-4D97-AF65-F5344CB8AC3E}">
        <p14:creationId xmlns:p14="http://schemas.microsoft.com/office/powerpoint/2010/main" val="5215320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55256CE-5F16-3C48-89B1-18A72E5A7016}" type="datetimeFigureOut">
              <a:rPr lang="en-US" smtClean="0"/>
              <a:t>4/17/18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CDEE0B7-0640-444D-8DD1-98125A8B047B}" type="slidenum">
              <a:rPr lang="en-US" smtClean="0"/>
              <a:t>‹#›</a:t>
            </a:fld>
            <a:endParaRPr lang="en-US"/>
          </a:p>
        </p:txBody>
      </p:sp>
    </p:spTree>
    <p:extLst>
      <p:ext uri="{BB962C8B-B14F-4D97-AF65-F5344CB8AC3E}">
        <p14:creationId xmlns:p14="http://schemas.microsoft.com/office/powerpoint/2010/main" val="15078799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55256CE-5F16-3C48-89B1-18A72E5A7016}" type="datetimeFigureOut">
              <a:rPr lang="en-US" smtClean="0"/>
              <a:t>4/17/18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DEE0B7-0640-444D-8DD1-98125A8B047B}" type="slidenum">
              <a:rPr lang="en-US" smtClean="0"/>
              <a:t>‹#›</a:t>
            </a:fld>
            <a:endParaRPr lang="en-US"/>
          </a:p>
        </p:txBody>
      </p:sp>
    </p:spTree>
    <p:extLst>
      <p:ext uri="{BB962C8B-B14F-4D97-AF65-F5344CB8AC3E}">
        <p14:creationId xmlns:p14="http://schemas.microsoft.com/office/powerpoint/2010/main" val="4833980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55256CE-5F16-3C48-89B1-18A72E5A7016}" type="datetimeFigureOut">
              <a:rPr lang="en-US" smtClean="0"/>
              <a:t>4/17/18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CDEE0B7-0640-444D-8DD1-98125A8B047B}" type="slidenum">
              <a:rPr lang="en-US" smtClean="0"/>
              <a:t>‹#›</a:t>
            </a:fld>
            <a:endParaRPr lang="en-US"/>
          </a:p>
        </p:txBody>
      </p:sp>
    </p:spTree>
    <p:extLst>
      <p:ext uri="{BB962C8B-B14F-4D97-AF65-F5344CB8AC3E}">
        <p14:creationId xmlns:p14="http://schemas.microsoft.com/office/powerpoint/2010/main" val="5401376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55256CE-5F16-3C48-89B1-18A72E5A7016}" type="datetimeFigureOut">
              <a:rPr lang="en-US" smtClean="0"/>
              <a:t>4/17/18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CDEE0B7-0640-444D-8DD1-98125A8B047B}" type="slidenum">
              <a:rPr lang="en-US" smtClean="0"/>
              <a:t>‹#›</a:t>
            </a:fld>
            <a:endParaRPr lang="en-US"/>
          </a:p>
        </p:txBody>
      </p:sp>
    </p:spTree>
    <p:extLst>
      <p:ext uri="{BB962C8B-B14F-4D97-AF65-F5344CB8AC3E}">
        <p14:creationId xmlns:p14="http://schemas.microsoft.com/office/powerpoint/2010/main" val="6800068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55256CE-5F16-3C48-89B1-18A72E5A7016}" type="datetimeFigureOut">
              <a:rPr lang="en-US" smtClean="0"/>
              <a:t>4/17/18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CDEE0B7-0640-444D-8DD1-98125A8B047B}" type="slidenum">
              <a:rPr lang="en-US" smtClean="0"/>
              <a:t>‹#›</a:t>
            </a:fld>
            <a:endParaRPr lang="en-US"/>
          </a:p>
        </p:txBody>
      </p:sp>
    </p:spTree>
    <p:extLst>
      <p:ext uri="{BB962C8B-B14F-4D97-AF65-F5344CB8AC3E}">
        <p14:creationId xmlns:p14="http://schemas.microsoft.com/office/powerpoint/2010/main" val="21144573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55256CE-5F16-3C48-89B1-18A72E5A7016}" type="datetimeFigureOut">
              <a:rPr lang="en-US" smtClean="0"/>
              <a:t>4/17/18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DEE0B7-0640-444D-8DD1-98125A8B047B}" type="slidenum">
              <a:rPr lang="en-US" smtClean="0"/>
              <a:t>‹#›</a:t>
            </a:fld>
            <a:endParaRPr lang="en-US"/>
          </a:p>
        </p:txBody>
      </p:sp>
    </p:spTree>
    <p:extLst>
      <p:ext uri="{BB962C8B-B14F-4D97-AF65-F5344CB8AC3E}">
        <p14:creationId xmlns:p14="http://schemas.microsoft.com/office/powerpoint/2010/main" val="1125895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55256CE-5F16-3C48-89B1-18A72E5A7016}" type="datetimeFigureOut">
              <a:rPr lang="en-US" smtClean="0"/>
              <a:t>4/17/18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CDEE0B7-0640-444D-8DD1-98125A8B047B}" type="slidenum">
              <a:rPr lang="en-US" smtClean="0"/>
              <a:t>‹#›</a:t>
            </a:fld>
            <a:endParaRPr lang="en-US"/>
          </a:p>
        </p:txBody>
      </p:sp>
    </p:spTree>
    <p:extLst>
      <p:ext uri="{BB962C8B-B14F-4D97-AF65-F5344CB8AC3E}">
        <p14:creationId xmlns:p14="http://schemas.microsoft.com/office/powerpoint/2010/main" val="14547507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5256CE-5F16-3C48-89B1-18A72E5A7016}" type="datetimeFigureOut">
              <a:rPr lang="en-US" smtClean="0"/>
              <a:t>4/17/18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DEE0B7-0640-444D-8DD1-98125A8B047B}" type="slidenum">
              <a:rPr lang="en-US" smtClean="0"/>
              <a:t>‹#›</a:t>
            </a:fld>
            <a:endParaRPr lang="en-US"/>
          </a:p>
        </p:txBody>
      </p:sp>
    </p:spTree>
    <p:extLst>
      <p:ext uri="{BB962C8B-B14F-4D97-AF65-F5344CB8AC3E}">
        <p14:creationId xmlns:p14="http://schemas.microsoft.com/office/powerpoint/2010/main" val="8890849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 Id="rId3" Type="http://schemas.openxmlformats.org/officeDocument/2006/relationships/image" Target="../media/image2.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 Id="rId3" Type="http://schemas.openxmlformats.org/officeDocument/2006/relationships/image" Target="../media/image12.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 Id="rId3" Type="http://schemas.openxmlformats.org/officeDocument/2006/relationships/image" Target="../media/image12.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arxiv.org/pdf/1511.00561.pdf" TargetMode="Externa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tiff"/><Relationship Id="rId3" Type="http://schemas.openxmlformats.org/officeDocument/2006/relationships/image" Target="../media/image4.tif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youtube.com/watch?v=e9bHTlYFwhg"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Semantic Segmentation</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6820777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segmentation using convolutional networks</a:t>
            </a:r>
            <a:endParaRPr lang="en-US" dirty="0"/>
          </a:p>
        </p:txBody>
      </p:sp>
      <p:cxnSp>
        <p:nvCxnSpPr>
          <p:cNvPr id="4" name="Straight Arrow Connector 3"/>
          <p:cNvCxnSpPr/>
          <p:nvPr/>
        </p:nvCxnSpPr>
        <p:spPr>
          <a:xfrm>
            <a:off x="4859867" y="5875867"/>
            <a:ext cx="2878666"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5918199" y="5892797"/>
            <a:ext cx="524933" cy="369332"/>
          </a:xfrm>
          <a:prstGeom prst="rect">
            <a:avLst/>
          </a:prstGeom>
          <a:noFill/>
        </p:spPr>
        <p:txBody>
          <a:bodyPr wrap="square" rtlCol="0">
            <a:spAutoFit/>
          </a:bodyPr>
          <a:lstStyle/>
          <a:p>
            <a:pPr algn="ctr"/>
            <a:r>
              <a:rPr lang="en-US" smtClean="0"/>
              <a:t>h/4</a:t>
            </a:r>
            <a:endParaRPr lang="en-US" dirty="0"/>
          </a:p>
        </p:txBody>
      </p:sp>
      <p:cxnSp>
        <p:nvCxnSpPr>
          <p:cNvPr id="6" name="Straight Arrow Connector 5"/>
          <p:cNvCxnSpPr/>
          <p:nvPr/>
        </p:nvCxnSpPr>
        <p:spPr>
          <a:xfrm>
            <a:off x="4707467" y="2980267"/>
            <a:ext cx="0" cy="274320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4114800" y="3964941"/>
            <a:ext cx="626534" cy="369332"/>
          </a:xfrm>
          <a:prstGeom prst="rect">
            <a:avLst/>
          </a:prstGeom>
          <a:noFill/>
        </p:spPr>
        <p:txBody>
          <a:bodyPr wrap="square" rtlCol="0">
            <a:spAutoFit/>
          </a:bodyPr>
          <a:lstStyle/>
          <a:p>
            <a:pPr algn="ctr"/>
            <a:r>
              <a:rPr lang="en-US" smtClean="0"/>
              <a:t>w/4</a:t>
            </a:r>
            <a:endParaRPr lang="en-US" dirty="0"/>
          </a:p>
        </p:txBody>
      </p:sp>
      <p:sp>
        <p:nvSpPr>
          <p:cNvPr id="8" name="Cube 7"/>
          <p:cNvSpPr/>
          <p:nvPr/>
        </p:nvSpPr>
        <p:spPr>
          <a:xfrm>
            <a:off x="4876800" y="1642535"/>
            <a:ext cx="4182533" cy="4080932"/>
          </a:xfrm>
          <a:prstGeom prst="cube">
            <a:avLst>
              <a:gd name="adj" fmla="val 32392"/>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p:cNvGrpSpPr/>
          <p:nvPr/>
        </p:nvGrpSpPr>
        <p:grpSpPr>
          <a:xfrm>
            <a:off x="7670800" y="1608667"/>
            <a:ext cx="1303867" cy="1286933"/>
            <a:chOff x="4775200" y="2099733"/>
            <a:chExt cx="1303867" cy="1286933"/>
          </a:xfrm>
        </p:grpSpPr>
        <p:sp>
          <p:nvSpPr>
            <p:cNvPr id="9" name="TextBox 8"/>
            <p:cNvSpPr txBox="1"/>
            <p:nvPr/>
          </p:nvSpPr>
          <p:spPr>
            <a:xfrm>
              <a:off x="5156199" y="2370667"/>
              <a:ext cx="524933" cy="369332"/>
            </a:xfrm>
            <a:prstGeom prst="rect">
              <a:avLst/>
            </a:prstGeom>
            <a:noFill/>
          </p:spPr>
          <p:txBody>
            <a:bodyPr wrap="square" rtlCol="0">
              <a:spAutoFit/>
            </a:bodyPr>
            <a:lstStyle/>
            <a:p>
              <a:pPr algn="ctr"/>
              <a:r>
                <a:rPr lang="en-US" dirty="0">
                  <a:solidFill>
                    <a:schemeClr val="bg1"/>
                  </a:solidFill>
                </a:rPr>
                <a:t>c</a:t>
              </a:r>
            </a:p>
          </p:txBody>
        </p:sp>
        <p:cxnSp>
          <p:nvCxnSpPr>
            <p:cNvPr id="10" name="Straight Arrow Connector 9"/>
            <p:cNvCxnSpPr/>
            <p:nvPr/>
          </p:nvCxnSpPr>
          <p:spPr>
            <a:xfrm flipV="1">
              <a:off x="4775200" y="2099733"/>
              <a:ext cx="1303867" cy="1286933"/>
            </a:xfrm>
            <a:prstGeom prst="straightConnector1">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grpSp>
      <p:graphicFrame>
        <p:nvGraphicFramePr>
          <p:cNvPr id="20" name="Table 19"/>
          <p:cNvGraphicFramePr>
            <a:graphicFrameLocks noGrp="1"/>
          </p:cNvGraphicFramePr>
          <p:nvPr>
            <p:extLst>
              <p:ext uri="{D42A27DB-BD31-4B8C-83A1-F6EECF244321}">
                <p14:modId xmlns:p14="http://schemas.microsoft.com/office/powerpoint/2010/main" val="1300434209"/>
              </p:ext>
            </p:extLst>
          </p:nvPr>
        </p:nvGraphicFramePr>
        <p:xfrm>
          <a:off x="4859866" y="3022599"/>
          <a:ext cx="2912536" cy="2700868"/>
        </p:xfrm>
        <a:graphic>
          <a:graphicData uri="http://schemas.openxmlformats.org/drawingml/2006/table">
            <a:tbl>
              <a:tblPr firstRow="1" bandRow="1">
                <a:tableStyleId>{5940675A-B579-460E-94D1-54222C63F5DA}</a:tableStyleId>
              </a:tblPr>
              <a:tblGrid>
                <a:gridCol w="728134"/>
                <a:gridCol w="728134"/>
                <a:gridCol w="728134"/>
                <a:gridCol w="728134"/>
              </a:tblGrid>
              <a:tr h="675217">
                <a:tc>
                  <a:txBody>
                    <a:bodyPr/>
                    <a:lstStyle/>
                    <a:p>
                      <a:endParaRPr 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r>
              <a:tr h="675217">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r>
              <a:tr h="675217">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r>
              <a:tr h="675217">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r>
            </a:tbl>
          </a:graphicData>
        </a:graphic>
      </p:graphicFrame>
      <p:sp>
        <p:nvSpPr>
          <p:cNvPr id="21" name="Cube 20"/>
          <p:cNvSpPr/>
          <p:nvPr/>
        </p:nvSpPr>
        <p:spPr>
          <a:xfrm>
            <a:off x="3657600" y="2963333"/>
            <a:ext cx="1947333" cy="1947334"/>
          </a:xfrm>
          <a:prstGeom prst="cube">
            <a:avLst>
              <a:gd name="adj" fmla="val 63940"/>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89685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up)">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segmentation using convolutional networks</a:t>
            </a:r>
            <a:endParaRPr lang="en-US" dirty="0"/>
          </a:p>
        </p:txBody>
      </p:sp>
      <p:sp>
        <p:nvSpPr>
          <p:cNvPr id="4" name="Cube 3"/>
          <p:cNvSpPr/>
          <p:nvPr/>
        </p:nvSpPr>
        <p:spPr>
          <a:xfrm>
            <a:off x="287873" y="1642535"/>
            <a:ext cx="4182533" cy="4080932"/>
          </a:xfrm>
          <a:prstGeom prst="cube">
            <a:avLst>
              <a:gd name="adj" fmla="val 32392"/>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Table 4"/>
          <p:cNvGraphicFramePr>
            <a:graphicFrameLocks noGrp="1"/>
          </p:cNvGraphicFramePr>
          <p:nvPr>
            <p:extLst>
              <p:ext uri="{D42A27DB-BD31-4B8C-83A1-F6EECF244321}">
                <p14:modId xmlns:p14="http://schemas.microsoft.com/office/powerpoint/2010/main" val="644231306"/>
              </p:ext>
            </p:extLst>
          </p:nvPr>
        </p:nvGraphicFramePr>
        <p:xfrm>
          <a:off x="270939" y="3022599"/>
          <a:ext cx="2912536" cy="2700868"/>
        </p:xfrm>
        <a:graphic>
          <a:graphicData uri="http://schemas.openxmlformats.org/drawingml/2006/table">
            <a:tbl>
              <a:tblPr firstRow="1" bandRow="1">
                <a:tableStyleId>{5940675A-B579-460E-94D1-54222C63F5DA}</a:tableStyleId>
              </a:tblPr>
              <a:tblGrid>
                <a:gridCol w="728134"/>
                <a:gridCol w="728134"/>
                <a:gridCol w="728134"/>
                <a:gridCol w="728134"/>
              </a:tblGrid>
              <a:tr h="675217">
                <a:tc>
                  <a:txBody>
                    <a:bodyPr/>
                    <a:lstStyle/>
                    <a:p>
                      <a:endParaRPr 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r>
              <a:tr h="675217">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r>
              <a:tr h="675217">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r>
              <a:tr h="675217">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r>
            </a:tbl>
          </a:graphicData>
        </a:graphic>
      </p:graphicFrame>
      <p:grpSp>
        <p:nvGrpSpPr>
          <p:cNvPr id="6" name="Group 5"/>
          <p:cNvGrpSpPr/>
          <p:nvPr/>
        </p:nvGrpSpPr>
        <p:grpSpPr>
          <a:xfrm>
            <a:off x="3081873" y="1608667"/>
            <a:ext cx="1303867" cy="1286933"/>
            <a:chOff x="4775200" y="2099733"/>
            <a:chExt cx="1303867" cy="1286933"/>
          </a:xfrm>
        </p:grpSpPr>
        <p:sp>
          <p:nvSpPr>
            <p:cNvPr id="7" name="TextBox 6"/>
            <p:cNvSpPr txBox="1"/>
            <p:nvPr/>
          </p:nvSpPr>
          <p:spPr>
            <a:xfrm>
              <a:off x="5156199" y="2370667"/>
              <a:ext cx="524933" cy="369332"/>
            </a:xfrm>
            <a:prstGeom prst="rect">
              <a:avLst/>
            </a:prstGeom>
            <a:noFill/>
          </p:spPr>
          <p:txBody>
            <a:bodyPr wrap="square" rtlCol="0">
              <a:spAutoFit/>
            </a:bodyPr>
            <a:lstStyle/>
            <a:p>
              <a:pPr algn="ctr"/>
              <a:r>
                <a:rPr lang="en-US" dirty="0">
                  <a:solidFill>
                    <a:schemeClr val="bg1"/>
                  </a:solidFill>
                </a:rPr>
                <a:t>c</a:t>
              </a:r>
            </a:p>
          </p:txBody>
        </p:sp>
        <p:cxnSp>
          <p:nvCxnSpPr>
            <p:cNvPr id="8" name="Straight Arrow Connector 7"/>
            <p:cNvCxnSpPr/>
            <p:nvPr/>
          </p:nvCxnSpPr>
          <p:spPr>
            <a:xfrm flipV="1">
              <a:off x="4775200" y="2099733"/>
              <a:ext cx="1303867" cy="1286933"/>
            </a:xfrm>
            <a:prstGeom prst="straightConnector1">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11" name="Right Arrow 10"/>
          <p:cNvSpPr/>
          <p:nvPr/>
        </p:nvSpPr>
        <p:spPr>
          <a:xfrm>
            <a:off x="4741333" y="2861733"/>
            <a:ext cx="3251200" cy="145626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Convolve with #classes </a:t>
            </a:r>
            <a:r>
              <a:rPr lang="en-US" smtClean="0"/>
              <a:t>1x1 filters</a:t>
            </a:r>
            <a:endParaRPr lang="en-US"/>
          </a:p>
        </p:txBody>
      </p:sp>
      <p:sp>
        <p:nvSpPr>
          <p:cNvPr id="12" name="Cube 11"/>
          <p:cNvSpPr/>
          <p:nvPr/>
        </p:nvSpPr>
        <p:spPr>
          <a:xfrm>
            <a:off x="8009467" y="1507068"/>
            <a:ext cx="4182533" cy="4080932"/>
          </a:xfrm>
          <a:prstGeom prst="cube">
            <a:avLst>
              <a:gd name="adj" fmla="val 32392"/>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3" name="Table 12"/>
          <p:cNvGraphicFramePr>
            <a:graphicFrameLocks noGrp="1"/>
          </p:cNvGraphicFramePr>
          <p:nvPr>
            <p:extLst>
              <p:ext uri="{D42A27DB-BD31-4B8C-83A1-F6EECF244321}">
                <p14:modId xmlns:p14="http://schemas.microsoft.com/office/powerpoint/2010/main" val="1289577493"/>
              </p:ext>
            </p:extLst>
          </p:nvPr>
        </p:nvGraphicFramePr>
        <p:xfrm>
          <a:off x="7992533" y="2887132"/>
          <a:ext cx="2912536" cy="2700868"/>
        </p:xfrm>
        <a:graphic>
          <a:graphicData uri="http://schemas.openxmlformats.org/drawingml/2006/table">
            <a:tbl>
              <a:tblPr firstRow="1" bandRow="1">
                <a:tableStyleId>{5940675A-B579-460E-94D1-54222C63F5DA}</a:tableStyleId>
              </a:tblPr>
              <a:tblGrid>
                <a:gridCol w="728134"/>
                <a:gridCol w="728134"/>
                <a:gridCol w="728134"/>
                <a:gridCol w="728134"/>
              </a:tblGrid>
              <a:tr h="675217">
                <a:tc>
                  <a:txBody>
                    <a:bodyPr/>
                    <a:lstStyle/>
                    <a:p>
                      <a:endParaRPr 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r>
              <a:tr h="675217">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r>
              <a:tr h="675217">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r>
              <a:tr h="675217">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r>
            </a:tbl>
          </a:graphicData>
        </a:graphic>
      </p:graphicFrame>
      <p:grpSp>
        <p:nvGrpSpPr>
          <p:cNvPr id="14" name="Group 13"/>
          <p:cNvGrpSpPr/>
          <p:nvPr/>
        </p:nvGrpSpPr>
        <p:grpSpPr>
          <a:xfrm>
            <a:off x="10329334" y="1473200"/>
            <a:ext cx="1778000" cy="1286933"/>
            <a:chOff x="4301067" y="2099733"/>
            <a:chExt cx="1778000" cy="1286933"/>
          </a:xfrm>
        </p:grpSpPr>
        <p:sp>
          <p:nvSpPr>
            <p:cNvPr id="15" name="TextBox 14"/>
            <p:cNvSpPr txBox="1"/>
            <p:nvPr/>
          </p:nvSpPr>
          <p:spPr>
            <a:xfrm>
              <a:off x="4301067" y="2370667"/>
              <a:ext cx="1380066" cy="461665"/>
            </a:xfrm>
            <a:prstGeom prst="rect">
              <a:avLst/>
            </a:prstGeom>
            <a:noFill/>
          </p:spPr>
          <p:txBody>
            <a:bodyPr wrap="square" rtlCol="0">
              <a:spAutoFit/>
            </a:bodyPr>
            <a:lstStyle/>
            <a:p>
              <a:pPr algn="ctr"/>
              <a:r>
                <a:rPr lang="en-US" sz="2400" dirty="0" smtClean="0">
                  <a:solidFill>
                    <a:schemeClr val="bg1"/>
                  </a:solidFill>
                </a:rPr>
                <a:t>#classes</a:t>
              </a:r>
              <a:endParaRPr lang="en-US" sz="2400" dirty="0">
                <a:solidFill>
                  <a:schemeClr val="bg1"/>
                </a:solidFill>
              </a:endParaRPr>
            </a:p>
          </p:txBody>
        </p:sp>
        <p:cxnSp>
          <p:nvCxnSpPr>
            <p:cNvPr id="16" name="Straight Arrow Connector 15"/>
            <p:cNvCxnSpPr/>
            <p:nvPr/>
          </p:nvCxnSpPr>
          <p:spPr>
            <a:xfrm flipV="1">
              <a:off x="4775200" y="2099733"/>
              <a:ext cx="1303867" cy="1286933"/>
            </a:xfrm>
            <a:prstGeom prst="straightConnector1">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grpSp>
      <p:cxnSp>
        <p:nvCxnSpPr>
          <p:cNvPr id="17" name="Straight Arrow Connector 16"/>
          <p:cNvCxnSpPr/>
          <p:nvPr/>
        </p:nvCxnSpPr>
        <p:spPr>
          <a:xfrm>
            <a:off x="8077197" y="5808135"/>
            <a:ext cx="2878666"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9135529" y="5825065"/>
            <a:ext cx="524933" cy="369332"/>
          </a:xfrm>
          <a:prstGeom prst="rect">
            <a:avLst/>
          </a:prstGeom>
          <a:noFill/>
        </p:spPr>
        <p:txBody>
          <a:bodyPr wrap="square" rtlCol="0">
            <a:spAutoFit/>
          </a:bodyPr>
          <a:lstStyle/>
          <a:p>
            <a:pPr algn="ctr"/>
            <a:r>
              <a:rPr lang="en-US" smtClean="0"/>
              <a:t>h/4</a:t>
            </a:r>
            <a:endParaRPr lang="en-US" dirty="0"/>
          </a:p>
        </p:txBody>
      </p:sp>
      <p:cxnSp>
        <p:nvCxnSpPr>
          <p:cNvPr id="19" name="Straight Arrow Connector 18"/>
          <p:cNvCxnSpPr/>
          <p:nvPr/>
        </p:nvCxnSpPr>
        <p:spPr>
          <a:xfrm>
            <a:off x="7924797" y="2912535"/>
            <a:ext cx="0" cy="274320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7332130" y="4151209"/>
            <a:ext cx="626534" cy="369332"/>
          </a:xfrm>
          <a:prstGeom prst="rect">
            <a:avLst/>
          </a:prstGeom>
          <a:noFill/>
        </p:spPr>
        <p:txBody>
          <a:bodyPr wrap="square" rtlCol="0">
            <a:spAutoFit/>
          </a:bodyPr>
          <a:lstStyle/>
          <a:p>
            <a:pPr algn="ctr"/>
            <a:r>
              <a:rPr lang="en-US" dirty="0" smtClean="0"/>
              <a:t>w/4</a:t>
            </a:r>
            <a:endParaRPr lang="en-US" dirty="0"/>
          </a:p>
        </p:txBody>
      </p:sp>
    </p:spTree>
    <p:extLst>
      <p:ext uri="{BB962C8B-B14F-4D97-AF65-F5344CB8AC3E}">
        <p14:creationId xmlns:p14="http://schemas.microsoft.com/office/powerpoint/2010/main" val="170956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segmentation using convolutional networks</a:t>
            </a:r>
            <a:endParaRPr lang="en-US" dirty="0"/>
          </a:p>
        </p:txBody>
      </p:sp>
      <p:sp>
        <p:nvSpPr>
          <p:cNvPr id="3" name="Content Placeholder 2"/>
          <p:cNvSpPr>
            <a:spLocks noGrp="1"/>
          </p:cNvSpPr>
          <p:nvPr>
            <p:ph idx="1"/>
          </p:nvPr>
        </p:nvSpPr>
        <p:spPr/>
        <p:txBody>
          <a:bodyPr/>
          <a:lstStyle/>
          <a:p>
            <a:r>
              <a:rPr lang="en-US" dirty="0" smtClean="0"/>
              <a:t>Pass image through convolution and subsampling layers</a:t>
            </a:r>
          </a:p>
          <a:p>
            <a:r>
              <a:rPr lang="en-US" dirty="0" smtClean="0"/>
              <a:t>Final convolution with #classes outputs</a:t>
            </a:r>
          </a:p>
          <a:p>
            <a:r>
              <a:rPr lang="en-US" dirty="0" smtClean="0"/>
              <a:t>Get scores for </a:t>
            </a:r>
            <a:r>
              <a:rPr lang="en-US" i="1" dirty="0" smtClean="0"/>
              <a:t>subsampled </a:t>
            </a:r>
            <a:r>
              <a:rPr lang="en-US" dirty="0" smtClean="0"/>
              <a:t>image</a:t>
            </a:r>
          </a:p>
          <a:p>
            <a:r>
              <a:rPr lang="en-US" dirty="0" err="1" smtClean="0"/>
              <a:t>Upsample</a:t>
            </a:r>
            <a:r>
              <a:rPr lang="en-US" dirty="0" smtClean="0"/>
              <a:t> back to original size</a:t>
            </a:r>
            <a:endParaRPr lang="en-US" dirty="0"/>
          </a:p>
        </p:txBody>
      </p:sp>
    </p:spTree>
    <p:extLst>
      <p:ext uri="{BB962C8B-B14F-4D97-AF65-F5344CB8AC3E}">
        <p14:creationId xmlns:p14="http://schemas.microsoft.com/office/powerpoint/2010/main" val="173830562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segmentation using convolutional networks</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2667" y="2476498"/>
            <a:ext cx="2467429" cy="3670301"/>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88733" y="2506132"/>
            <a:ext cx="2445320" cy="3653367"/>
          </a:xfrm>
          <a:prstGeom prst="rect">
            <a:avLst/>
          </a:prstGeom>
        </p:spPr>
      </p:pic>
      <p:sp>
        <p:nvSpPr>
          <p:cNvPr id="7" name="Rectangle 6"/>
          <p:cNvSpPr/>
          <p:nvPr/>
        </p:nvSpPr>
        <p:spPr>
          <a:xfrm>
            <a:off x="8229600" y="2489200"/>
            <a:ext cx="474133" cy="474133"/>
          </a:xfrm>
          <a:prstGeom prst="rect">
            <a:avLst/>
          </a:prstGeom>
          <a:solidFill>
            <a:srgbClr val="F0A79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229600" y="2963334"/>
            <a:ext cx="474133" cy="474133"/>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8703733" y="2540000"/>
            <a:ext cx="1507067" cy="369332"/>
          </a:xfrm>
          <a:prstGeom prst="rect">
            <a:avLst/>
          </a:prstGeom>
          <a:noFill/>
        </p:spPr>
        <p:txBody>
          <a:bodyPr wrap="square" rtlCol="0">
            <a:spAutoFit/>
          </a:bodyPr>
          <a:lstStyle/>
          <a:p>
            <a:r>
              <a:rPr lang="en-US" smtClean="0"/>
              <a:t>person</a:t>
            </a:r>
            <a:endParaRPr lang="en-US"/>
          </a:p>
        </p:txBody>
      </p:sp>
      <p:sp>
        <p:nvSpPr>
          <p:cNvPr id="10" name="TextBox 9"/>
          <p:cNvSpPr txBox="1"/>
          <p:nvPr/>
        </p:nvSpPr>
        <p:spPr>
          <a:xfrm>
            <a:off x="8703733" y="2997200"/>
            <a:ext cx="1507067" cy="369332"/>
          </a:xfrm>
          <a:prstGeom prst="rect">
            <a:avLst/>
          </a:prstGeom>
          <a:noFill/>
        </p:spPr>
        <p:txBody>
          <a:bodyPr wrap="square" rtlCol="0">
            <a:spAutoFit/>
          </a:bodyPr>
          <a:lstStyle/>
          <a:p>
            <a:r>
              <a:rPr lang="en-US" dirty="0" smtClean="0"/>
              <a:t>bicycl</a:t>
            </a:r>
            <a:r>
              <a:rPr lang="en-US" dirty="0"/>
              <a:t>e</a:t>
            </a:r>
          </a:p>
        </p:txBody>
      </p:sp>
    </p:spTree>
    <p:extLst>
      <p:ext uri="{BB962C8B-B14F-4D97-AF65-F5344CB8AC3E}">
        <p14:creationId xmlns:p14="http://schemas.microsoft.com/office/powerpoint/2010/main" val="24320589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resolution issue</a:t>
            </a:r>
            <a:endParaRPr lang="en-US" dirty="0"/>
          </a:p>
        </p:txBody>
      </p:sp>
      <p:sp>
        <p:nvSpPr>
          <p:cNvPr id="3" name="Content Placeholder 2"/>
          <p:cNvSpPr>
            <a:spLocks noGrp="1"/>
          </p:cNvSpPr>
          <p:nvPr>
            <p:ph idx="1"/>
          </p:nvPr>
        </p:nvSpPr>
        <p:spPr/>
        <p:txBody>
          <a:bodyPr/>
          <a:lstStyle/>
          <a:p>
            <a:r>
              <a:rPr lang="en-US" dirty="0" smtClean="0"/>
              <a:t>Problem: Need fine details!</a:t>
            </a:r>
          </a:p>
          <a:p>
            <a:r>
              <a:rPr lang="en-US" dirty="0" smtClean="0"/>
              <a:t>Shallower network / earlier layers?</a:t>
            </a:r>
          </a:p>
          <a:p>
            <a:pPr lvl="1"/>
            <a:r>
              <a:rPr lang="en-US" dirty="0" smtClean="0"/>
              <a:t>Not very semantic!</a:t>
            </a:r>
          </a:p>
          <a:p>
            <a:r>
              <a:rPr lang="en-US" dirty="0" smtClean="0"/>
              <a:t>Remove subsampling?</a:t>
            </a:r>
          </a:p>
          <a:p>
            <a:pPr lvl="1"/>
            <a:r>
              <a:rPr lang="en-US" dirty="0" smtClean="0"/>
              <a:t>Looks at only a small window!</a:t>
            </a:r>
          </a:p>
          <a:p>
            <a:pPr lvl="1"/>
            <a:endParaRPr lang="en-US" dirty="0"/>
          </a:p>
        </p:txBody>
      </p:sp>
    </p:spTree>
    <p:extLst>
      <p:ext uri="{BB962C8B-B14F-4D97-AF65-F5344CB8AC3E}">
        <p14:creationId xmlns:p14="http://schemas.microsoft.com/office/powerpoint/2010/main" val="101771398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 1: Image pyramids</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1631" y="4128893"/>
            <a:ext cx="1339038" cy="2000555"/>
          </a:xfrm>
          <a:prstGeom prst="rect">
            <a:avLst/>
          </a:prstGeom>
        </p:spPr>
      </p:pic>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2185" y="2492183"/>
            <a:ext cx="737930" cy="1102485"/>
          </a:xfrm>
          <a:prstGeom prst="rect">
            <a:avLst/>
          </a:prstGeom>
        </p:spPr>
      </p:pic>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8513" y="1442111"/>
            <a:ext cx="345274" cy="515847"/>
          </a:xfrm>
          <a:prstGeom prst="rect">
            <a:avLst/>
          </a:prstGeom>
        </p:spPr>
      </p:pic>
      <p:sp>
        <p:nvSpPr>
          <p:cNvPr id="8" name="Trapezoid 7"/>
          <p:cNvSpPr/>
          <p:nvPr/>
        </p:nvSpPr>
        <p:spPr>
          <a:xfrm rot="5400000">
            <a:off x="5078186" y="1259163"/>
            <a:ext cx="800100" cy="881743"/>
          </a:xfrm>
          <a:prstGeom prst="trapezoi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rapezoid 8"/>
          <p:cNvSpPr/>
          <p:nvPr/>
        </p:nvSpPr>
        <p:spPr>
          <a:xfrm rot="5400000">
            <a:off x="5094514" y="2602554"/>
            <a:ext cx="800100" cy="881743"/>
          </a:xfrm>
          <a:prstGeom prst="trapezoid">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rapezoid 9"/>
          <p:cNvSpPr/>
          <p:nvPr/>
        </p:nvSpPr>
        <p:spPr>
          <a:xfrm rot="5400000">
            <a:off x="5086349" y="4688299"/>
            <a:ext cx="800100" cy="881743"/>
          </a:xfrm>
          <a:prstGeom prst="trapezoid">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Arrow Connector 11"/>
          <p:cNvCxnSpPr>
            <a:stCxn id="7" idx="3"/>
            <a:endCxn id="8" idx="2"/>
          </p:cNvCxnSpPr>
          <p:nvPr/>
        </p:nvCxnSpPr>
        <p:spPr>
          <a:xfrm>
            <a:off x="2493787" y="1700035"/>
            <a:ext cx="254357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6" idx="3"/>
            <a:endCxn id="9" idx="2"/>
          </p:cNvCxnSpPr>
          <p:nvPr/>
        </p:nvCxnSpPr>
        <p:spPr>
          <a:xfrm>
            <a:off x="2690115" y="3043426"/>
            <a:ext cx="2363578"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5" idx="3"/>
            <a:endCxn id="10" idx="2"/>
          </p:cNvCxnSpPr>
          <p:nvPr/>
        </p:nvCxnSpPr>
        <p:spPr>
          <a:xfrm>
            <a:off x="2990669" y="5129171"/>
            <a:ext cx="2054859"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19"/>
          <p:cNvSpPr/>
          <p:nvPr/>
        </p:nvSpPr>
        <p:spPr>
          <a:xfrm>
            <a:off x="7356020" y="1442110"/>
            <a:ext cx="359229" cy="5158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7151912" y="2492182"/>
            <a:ext cx="767444" cy="1102485"/>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6874327" y="4128893"/>
            <a:ext cx="1322616" cy="200055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Arrow Connector 23"/>
          <p:cNvCxnSpPr>
            <a:stCxn id="8" idx="0"/>
            <a:endCxn id="20" idx="1"/>
          </p:cNvCxnSpPr>
          <p:nvPr/>
        </p:nvCxnSpPr>
        <p:spPr>
          <a:xfrm flipV="1">
            <a:off x="5919108" y="1700034"/>
            <a:ext cx="143691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9" idx="0"/>
            <a:endCxn id="21" idx="1"/>
          </p:cNvCxnSpPr>
          <p:nvPr/>
        </p:nvCxnSpPr>
        <p:spPr>
          <a:xfrm flipV="1">
            <a:off x="5935436" y="3043425"/>
            <a:ext cx="1216476"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10" idx="0"/>
            <a:endCxn id="22" idx="1"/>
          </p:cNvCxnSpPr>
          <p:nvPr/>
        </p:nvCxnSpPr>
        <p:spPr>
          <a:xfrm>
            <a:off x="5927271" y="5129171"/>
            <a:ext cx="94705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Rectangle 33"/>
          <p:cNvSpPr/>
          <p:nvPr/>
        </p:nvSpPr>
        <p:spPr>
          <a:xfrm>
            <a:off x="9712954" y="2150978"/>
            <a:ext cx="1322616" cy="200055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p:nvSpPr>
        <p:spPr>
          <a:xfrm>
            <a:off x="9865354" y="2303378"/>
            <a:ext cx="1322616" cy="2000555"/>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10017754" y="2455778"/>
            <a:ext cx="1322616" cy="200055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Arrow Connector 37"/>
          <p:cNvCxnSpPr>
            <a:stCxn id="22" idx="3"/>
            <a:endCxn id="36" idx="1"/>
          </p:cNvCxnSpPr>
          <p:nvPr/>
        </p:nvCxnSpPr>
        <p:spPr>
          <a:xfrm flipV="1">
            <a:off x="8196943" y="3456056"/>
            <a:ext cx="1820811" cy="167311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21" idx="3"/>
            <a:endCxn id="35" idx="1"/>
          </p:cNvCxnSpPr>
          <p:nvPr/>
        </p:nvCxnSpPr>
        <p:spPr>
          <a:xfrm>
            <a:off x="7919356" y="3043425"/>
            <a:ext cx="1945998" cy="26023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a:stCxn id="20" idx="3"/>
            <a:endCxn id="34" idx="1"/>
          </p:cNvCxnSpPr>
          <p:nvPr/>
        </p:nvCxnSpPr>
        <p:spPr>
          <a:xfrm>
            <a:off x="7715249" y="1700034"/>
            <a:ext cx="1997705" cy="145122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0" y="6129448"/>
            <a:ext cx="12192000" cy="646331"/>
          </a:xfrm>
          <a:prstGeom prst="rect">
            <a:avLst/>
          </a:prstGeom>
          <a:noFill/>
        </p:spPr>
        <p:txBody>
          <a:bodyPr wrap="square" rtlCol="0">
            <a:spAutoFit/>
          </a:bodyPr>
          <a:lstStyle/>
          <a:p>
            <a:r>
              <a:rPr lang="en-US" dirty="0" smtClean="0"/>
              <a:t>Learning Hierarchical Features for Scene Labeling. Clement </a:t>
            </a:r>
            <a:r>
              <a:rPr lang="en-US" dirty="0" err="1" smtClean="0"/>
              <a:t>Farabet</a:t>
            </a:r>
            <a:r>
              <a:rPr lang="en-US" dirty="0" smtClean="0"/>
              <a:t>, Camille </a:t>
            </a:r>
            <a:r>
              <a:rPr lang="en-US" dirty="0" err="1" smtClean="0"/>
              <a:t>Couprie</a:t>
            </a:r>
            <a:r>
              <a:rPr lang="en-US" dirty="0" smtClean="0"/>
              <a:t>, Laurent </a:t>
            </a:r>
            <a:r>
              <a:rPr lang="en-US" dirty="0" err="1" smtClean="0"/>
              <a:t>Najman</a:t>
            </a:r>
            <a:r>
              <a:rPr lang="en-US" dirty="0" smtClean="0"/>
              <a:t>, Yann </a:t>
            </a:r>
            <a:r>
              <a:rPr lang="en-US" dirty="0" err="1" smtClean="0"/>
              <a:t>LeCun</a:t>
            </a:r>
            <a:r>
              <a:rPr lang="en-US" dirty="0" smtClean="0"/>
              <a:t>. In </a:t>
            </a:r>
            <a:r>
              <a:rPr lang="en-US" i="1" dirty="0" smtClean="0"/>
              <a:t>TPAMI, </a:t>
            </a:r>
            <a:r>
              <a:rPr lang="en-US" dirty="0" smtClean="0"/>
              <a:t>2013.</a:t>
            </a:r>
            <a:endParaRPr lang="en-US" dirty="0"/>
          </a:p>
        </p:txBody>
      </p:sp>
      <p:sp>
        <p:nvSpPr>
          <p:cNvPr id="46" name="Left Arrow 45"/>
          <p:cNvSpPr/>
          <p:nvPr/>
        </p:nvSpPr>
        <p:spPr>
          <a:xfrm rot="16200000">
            <a:off x="-1081821" y="2755729"/>
            <a:ext cx="3722915" cy="1592832"/>
          </a:xfrm>
          <a:prstGeom prst="leftArrow">
            <a:avLst/>
          </a:prstGeom>
          <a:gradFill>
            <a:gsLst>
              <a:gs pos="0">
                <a:srgbClr val="C00000"/>
              </a:gs>
              <a:gs pos="100000">
                <a:srgbClr val="0070C0"/>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Higher resolution</a:t>
            </a:r>
            <a:br>
              <a:rPr lang="en-US" smtClean="0"/>
            </a:br>
            <a:r>
              <a:rPr lang="en-US" smtClean="0"/>
              <a:t>Less context</a:t>
            </a:r>
            <a:endParaRPr lang="en-US"/>
          </a:p>
        </p:txBody>
      </p:sp>
    </p:spTree>
    <p:extLst>
      <p:ext uri="{BB962C8B-B14F-4D97-AF65-F5344CB8AC3E}">
        <p14:creationId xmlns:p14="http://schemas.microsoft.com/office/powerpoint/2010/main" val="27655753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 2: Skip connections</a:t>
            </a:r>
            <a:endParaRPr lang="en-US" dirty="0"/>
          </a:p>
        </p:txBody>
      </p:sp>
      <p:grpSp>
        <p:nvGrpSpPr>
          <p:cNvPr id="4" name="Group 3"/>
          <p:cNvGrpSpPr/>
          <p:nvPr/>
        </p:nvGrpSpPr>
        <p:grpSpPr>
          <a:xfrm>
            <a:off x="1182832" y="1333299"/>
            <a:ext cx="4721904" cy="2192146"/>
            <a:chOff x="149899" y="2450899"/>
            <a:chExt cx="4721904" cy="2192146"/>
          </a:xfrm>
        </p:grpSpPr>
        <p:sp>
          <p:nvSpPr>
            <p:cNvPr id="5" name="Cube 4"/>
            <p:cNvSpPr/>
            <p:nvPr/>
          </p:nvSpPr>
          <p:spPr>
            <a:xfrm>
              <a:off x="2241030" y="2450899"/>
              <a:ext cx="891914" cy="2023671"/>
            </a:xfrm>
            <a:prstGeom prst="cube">
              <a:avLst>
                <a:gd name="adj" fmla="val 8096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ube 5"/>
            <p:cNvSpPr/>
            <p:nvPr/>
          </p:nvSpPr>
          <p:spPr>
            <a:xfrm>
              <a:off x="2768184" y="2765684"/>
              <a:ext cx="732020" cy="1476531"/>
            </a:xfrm>
            <a:prstGeom prst="cube">
              <a:avLst>
                <a:gd name="adj" fmla="val 65905"/>
              </a:avLst>
            </a:prstGeom>
            <a:solidFill>
              <a:srgbClr val="00B05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ube 6"/>
            <p:cNvSpPr/>
            <p:nvPr/>
          </p:nvSpPr>
          <p:spPr>
            <a:xfrm>
              <a:off x="3305333" y="2975555"/>
              <a:ext cx="652072" cy="1154242"/>
            </a:xfrm>
            <a:prstGeom prst="cube">
              <a:avLst>
                <a:gd name="adj" fmla="val 49138"/>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ube 7"/>
            <p:cNvSpPr/>
            <p:nvPr/>
          </p:nvSpPr>
          <p:spPr>
            <a:xfrm>
              <a:off x="3750041" y="2993044"/>
              <a:ext cx="652072" cy="1154242"/>
            </a:xfrm>
            <a:prstGeom prst="cube">
              <a:avLst>
                <a:gd name="adj" fmla="val 49138"/>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ube 8"/>
            <p:cNvSpPr/>
            <p:nvPr/>
          </p:nvSpPr>
          <p:spPr>
            <a:xfrm>
              <a:off x="4204739" y="3172925"/>
              <a:ext cx="667064" cy="739507"/>
            </a:xfrm>
            <a:prstGeom prst="cube">
              <a:avLst>
                <a:gd name="adj" fmla="val 37162"/>
              </a:avLst>
            </a:prstGeom>
            <a:solidFill>
              <a:srgbClr val="B653C4"/>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Arrow 11"/>
            <p:cNvSpPr/>
            <p:nvPr/>
          </p:nvSpPr>
          <p:spPr>
            <a:xfrm>
              <a:off x="1828800" y="3477718"/>
              <a:ext cx="352269" cy="104931"/>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2" descr="mp3.pn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49899" y="2480870"/>
              <a:ext cx="2162175" cy="2162175"/>
            </a:xfrm>
            <a:prstGeom prst="rect">
              <a:avLst/>
            </a:prstGeom>
            <a:noFill/>
            <a:scene3d>
              <a:camera prst="isometricRightUp">
                <a:rot lat="2100000" lon="18000000" rev="0"/>
              </a:camera>
              <a:lightRig rig="threePt" dir="t"/>
            </a:scene3d>
            <a:extLst>
              <a:ext uri="{909E8E84-426E-40DD-AFC4-6F175D3DCCD1}">
                <a14:hiddenFill xmlns:a14="http://schemas.microsoft.com/office/drawing/2010/main">
                  <a:solidFill>
                    <a:srgbClr val="FFFFFF"/>
                  </a:solidFill>
                </a14:hiddenFill>
              </a:ext>
            </a:extLst>
          </p:spPr>
        </p:pic>
      </p:grpSp>
      <p:sp>
        <p:nvSpPr>
          <p:cNvPr id="15" name="Right Arrow 14"/>
          <p:cNvSpPr/>
          <p:nvPr/>
        </p:nvSpPr>
        <p:spPr>
          <a:xfrm>
            <a:off x="6045200" y="2269066"/>
            <a:ext cx="541867" cy="2540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6756400" y="2116667"/>
            <a:ext cx="575733" cy="592666"/>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Down Arrow 16"/>
          <p:cNvSpPr/>
          <p:nvPr/>
        </p:nvSpPr>
        <p:spPr>
          <a:xfrm>
            <a:off x="4775201" y="3217333"/>
            <a:ext cx="304800" cy="59266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4487333" y="3962401"/>
            <a:ext cx="965200" cy="965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6574366" y="3962401"/>
            <a:ext cx="939800" cy="9652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Down Arrow 23"/>
          <p:cNvSpPr/>
          <p:nvPr/>
        </p:nvSpPr>
        <p:spPr>
          <a:xfrm>
            <a:off x="6891866" y="3029686"/>
            <a:ext cx="304800" cy="592666"/>
          </a:xfrm>
          <a:prstGeom prst="down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ross 25"/>
          <p:cNvSpPr/>
          <p:nvPr/>
        </p:nvSpPr>
        <p:spPr>
          <a:xfrm>
            <a:off x="5742516" y="4165601"/>
            <a:ext cx="541866" cy="558800"/>
          </a:xfrm>
          <a:prstGeom prst="plus">
            <a:avLst>
              <a:gd name="adj" fmla="val 4375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p:cNvSpPr txBox="1"/>
          <p:nvPr/>
        </p:nvSpPr>
        <p:spPr>
          <a:xfrm>
            <a:off x="7332133" y="3029686"/>
            <a:ext cx="2201334" cy="369332"/>
          </a:xfrm>
          <a:prstGeom prst="rect">
            <a:avLst/>
          </a:prstGeom>
          <a:noFill/>
        </p:spPr>
        <p:txBody>
          <a:bodyPr wrap="square" rtlCol="0">
            <a:spAutoFit/>
          </a:bodyPr>
          <a:lstStyle/>
          <a:p>
            <a:r>
              <a:rPr lang="en-US" dirty="0" err="1" smtClean="0"/>
              <a:t>upsample</a:t>
            </a:r>
            <a:endParaRPr lang="en-US" dirty="0"/>
          </a:p>
        </p:txBody>
      </p:sp>
    </p:spTree>
    <p:extLst>
      <p:ext uri="{BB962C8B-B14F-4D97-AF65-F5344CB8AC3E}">
        <p14:creationId xmlns:p14="http://schemas.microsoft.com/office/powerpoint/2010/main" val="59982171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 2: Skip connections</a:t>
            </a:r>
            <a:endParaRPr lang="en-US" dirty="0"/>
          </a:p>
        </p:txBody>
      </p:sp>
      <p:grpSp>
        <p:nvGrpSpPr>
          <p:cNvPr id="4" name="Group 3"/>
          <p:cNvGrpSpPr/>
          <p:nvPr/>
        </p:nvGrpSpPr>
        <p:grpSpPr>
          <a:xfrm>
            <a:off x="1182832" y="1333299"/>
            <a:ext cx="4721904" cy="2192146"/>
            <a:chOff x="149899" y="2450899"/>
            <a:chExt cx="4721904" cy="2192146"/>
          </a:xfrm>
        </p:grpSpPr>
        <p:sp>
          <p:nvSpPr>
            <p:cNvPr id="5" name="Cube 4"/>
            <p:cNvSpPr/>
            <p:nvPr/>
          </p:nvSpPr>
          <p:spPr>
            <a:xfrm>
              <a:off x="2241030" y="2450899"/>
              <a:ext cx="891914" cy="2023671"/>
            </a:xfrm>
            <a:prstGeom prst="cube">
              <a:avLst>
                <a:gd name="adj" fmla="val 8096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ube 5"/>
            <p:cNvSpPr/>
            <p:nvPr/>
          </p:nvSpPr>
          <p:spPr>
            <a:xfrm>
              <a:off x="2768184" y="2765684"/>
              <a:ext cx="732020" cy="1476531"/>
            </a:xfrm>
            <a:prstGeom prst="cube">
              <a:avLst>
                <a:gd name="adj" fmla="val 65905"/>
              </a:avLst>
            </a:prstGeom>
            <a:solidFill>
              <a:srgbClr val="00B05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ube 6"/>
            <p:cNvSpPr/>
            <p:nvPr/>
          </p:nvSpPr>
          <p:spPr>
            <a:xfrm>
              <a:off x="3305333" y="2975555"/>
              <a:ext cx="652072" cy="1154242"/>
            </a:xfrm>
            <a:prstGeom prst="cube">
              <a:avLst>
                <a:gd name="adj" fmla="val 49138"/>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ube 7"/>
            <p:cNvSpPr/>
            <p:nvPr/>
          </p:nvSpPr>
          <p:spPr>
            <a:xfrm>
              <a:off x="3750041" y="2993044"/>
              <a:ext cx="652072" cy="1154242"/>
            </a:xfrm>
            <a:prstGeom prst="cube">
              <a:avLst>
                <a:gd name="adj" fmla="val 49138"/>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ube 8"/>
            <p:cNvSpPr/>
            <p:nvPr/>
          </p:nvSpPr>
          <p:spPr>
            <a:xfrm>
              <a:off x="4204739" y="3172925"/>
              <a:ext cx="667064" cy="739507"/>
            </a:xfrm>
            <a:prstGeom prst="cube">
              <a:avLst>
                <a:gd name="adj" fmla="val 37162"/>
              </a:avLst>
            </a:prstGeom>
            <a:solidFill>
              <a:srgbClr val="B653C4"/>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Arrow 11"/>
            <p:cNvSpPr/>
            <p:nvPr/>
          </p:nvSpPr>
          <p:spPr>
            <a:xfrm>
              <a:off x="1828800" y="3477718"/>
              <a:ext cx="352269" cy="104931"/>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2" descr="mp3.pn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49899" y="2480870"/>
              <a:ext cx="2162175" cy="2162175"/>
            </a:xfrm>
            <a:prstGeom prst="rect">
              <a:avLst/>
            </a:prstGeom>
            <a:noFill/>
            <a:scene3d>
              <a:camera prst="isometricRightUp">
                <a:rot lat="2100000" lon="18000000" rev="0"/>
              </a:camera>
              <a:lightRig rig="threePt" dir="t"/>
            </a:scene3d>
            <a:extLst>
              <a:ext uri="{909E8E84-426E-40DD-AFC4-6F175D3DCCD1}">
                <a14:hiddenFill xmlns:a14="http://schemas.microsoft.com/office/drawing/2010/main">
                  <a:solidFill>
                    <a:srgbClr val="FFFFFF"/>
                  </a:solidFill>
                </a14:hiddenFill>
              </a:ext>
            </a:extLst>
          </p:spPr>
        </p:pic>
      </p:grpSp>
      <p:sp>
        <p:nvSpPr>
          <p:cNvPr id="15" name="Right Arrow 14"/>
          <p:cNvSpPr/>
          <p:nvPr/>
        </p:nvSpPr>
        <p:spPr>
          <a:xfrm>
            <a:off x="6045200" y="2269066"/>
            <a:ext cx="541867" cy="2540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6756400" y="2116667"/>
            <a:ext cx="575733" cy="592666"/>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Down Arrow 16"/>
          <p:cNvSpPr/>
          <p:nvPr/>
        </p:nvSpPr>
        <p:spPr>
          <a:xfrm>
            <a:off x="4775201" y="3217333"/>
            <a:ext cx="215137" cy="30811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4469846" y="3606799"/>
            <a:ext cx="965200" cy="965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own Arrow 18"/>
          <p:cNvSpPr/>
          <p:nvPr/>
        </p:nvSpPr>
        <p:spPr>
          <a:xfrm rot="2160125">
            <a:off x="3325067" y="3201060"/>
            <a:ext cx="229492" cy="113453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1591134" y="5096930"/>
            <a:ext cx="1422401" cy="1439333"/>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6307666" y="5105403"/>
            <a:ext cx="1473200" cy="1430862"/>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Down Arrow 21"/>
          <p:cNvSpPr/>
          <p:nvPr/>
        </p:nvSpPr>
        <p:spPr>
          <a:xfrm>
            <a:off x="6891866" y="2932779"/>
            <a:ext cx="321734" cy="1994822"/>
          </a:xfrm>
          <a:prstGeom prst="down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4235001" y="5096931"/>
            <a:ext cx="1434890" cy="1439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Down Arrow 26"/>
          <p:cNvSpPr/>
          <p:nvPr/>
        </p:nvSpPr>
        <p:spPr>
          <a:xfrm>
            <a:off x="4775201" y="4746071"/>
            <a:ext cx="215137" cy="308112"/>
          </a:xfrm>
          <a:prstGeom prst="downArrow">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Cross 27"/>
          <p:cNvSpPr/>
          <p:nvPr/>
        </p:nvSpPr>
        <p:spPr>
          <a:xfrm>
            <a:off x="3439813" y="5537196"/>
            <a:ext cx="541866" cy="558800"/>
          </a:xfrm>
          <a:prstGeom prst="plus">
            <a:avLst>
              <a:gd name="adj" fmla="val 4375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ross 28"/>
          <p:cNvSpPr/>
          <p:nvPr/>
        </p:nvSpPr>
        <p:spPr>
          <a:xfrm>
            <a:off x="5711385" y="5537196"/>
            <a:ext cx="541866" cy="558800"/>
          </a:xfrm>
          <a:prstGeom prst="plus">
            <a:avLst>
              <a:gd name="adj" fmla="val 43750"/>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Left Arrow 2"/>
          <p:cNvSpPr/>
          <p:nvPr/>
        </p:nvSpPr>
        <p:spPr>
          <a:xfrm>
            <a:off x="6769099" y="5638796"/>
            <a:ext cx="2023534" cy="457200"/>
          </a:xfrm>
          <a:prstGeom prst="leftArrow">
            <a:avLst/>
          </a:prstGeom>
          <a:solidFill>
            <a:srgbClr val="C00000"/>
          </a:solidFill>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Left Arrow 29"/>
          <p:cNvSpPr/>
          <p:nvPr/>
        </p:nvSpPr>
        <p:spPr>
          <a:xfrm>
            <a:off x="4775201" y="5630331"/>
            <a:ext cx="2023534" cy="457200"/>
          </a:xfrm>
          <a:prstGeom prst="leftArrow">
            <a:avLst/>
          </a:prstGeom>
          <a:solidFill>
            <a:srgbClr val="C00000"/>
          </a:solidFill>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Left Arrow 30"/>
          <p:cNvSpPr/>
          <p:nvPr/>
        </p:nvSpPr>
        <p:spPr>
          <a:xfrm>
            <a:off x="2541968" y="5598944"/>
            <a:ext cx="2023534" cy="457200"/>
          </a:xfrm>
          <a:prstGeom prst="leftArrow">
            <a:avLst/>
          </a:prstGeom>
          <a:solidFill>
            <a:srgbClr val="C00000"/>
          </a:solidFill>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Left Arrow 31"/>
          <p:cNvSpPr/>
          <p:nvPr/>
        </p:nvSpPr>
        <p:spPr>
          <a:xfrm rot="7926721">
            <a:off x="2121856" y="4099894"/>
            <a:ext cx="2023534" cy="457200"/>
          </a:xfrm>
          <a:prstGeom prst="leftArrow">
            <a:avLst/>
          </a:prstGeom>
          <a:solidFill>
            <a:srgbClr val="C00000"/>
          </a:solidFill>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Left Arrow 32"/>
          <p:cNvSpPr/>
          <p:nvPr/>
        </p:nvSpPr>
        <p:spPr>
          <a:xfrm rot="5400000">
            <a:off x="3926482" y="4352323"/>
            <a:ext cx="2023534" cy="457200"/>
          </a:xfrm>
          <a:prstGeom prst="leftArrow">
            <a:avLst/>
          </a:prstGeom>
          <a:solidFill>
            <a:srgbClr val="C00000"/>
          </a:solidFill>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Left Arrow 33"/>
          <p:cNvSpPr/>
          <p:nvPr/>
        </p:nvSpPr>
        <p:spPr>
          <a:xfrm rot="5400000">
            <a:off x="6015568" y="4308612"/>
            <a:ext cx="2023534" cy="457200"/>
          </a:xfrm>
          <a:prstGeom prst="leftArrow">
            <a:avLst/>
          </a:prstGeom>
          <a:solidFill>
            <a:srgbClr val="C00000"/>
          </a:solidFill>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Left Arrow 34"/>
          <p:cNvSpPr/>
          <p:nvPr/>
        </p:nvSpPr>
        <p:spPr>
          <a:xfrm>
            <a:off x="5093890" y="2278200"/>
            <a:ext cx="2023534" cy="457200"/>
          </a:xfrm>
          <a:prstGeom prst="leftArrow">
            <a:avLst/>
          </a:prstGeom>
          <a:solidFill>
            <a:srgbClr val="C00000"/>
          </a:solidFill>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89955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1" nodeType="afterEffect">
                                  <p:stCondLst>
                                    <p:cond delay="500"/>
                                  </p:stCondLst>
                                  <p:childTnLst>
                                    <p:set>
                                      <p:cBhvr>
                                        <p:cTn id="9" dur="1" fill="hold">
                                          <p:stCondLst>
                                            <p:cond delay="0"/>
                                          </p:stCondLst>
                                        </p:cTn>
                                        <p:tgtEl>
                                          <p:spTgt spid="34"/>
                                        </p:tgtEl>
                                        <p:attrNameLst>
                                          <p:attrName>style.visibility</p:attrName>
                                        </p:attrNameLst>
                                      </p:cBhvr>
                                      <p:to>
                                        <p:strVal val="visible"/>
                                      </p:to>
                                    </p:set>
                                  </p:childTnLst>
                                </p:cTn>
                              </p:par>
                            </p:childTnLst>
                          </p:cTn>
                        </p:par>
                        <p:par>
                          <p:cTn id="10" fill="hold">
                            <p:stCondLst>
                              <p:cond delay="500"/>
                            </p:stCondLst>
                            <p:childTnLst>
                              <p:par>
                                <p:cTn id="11" presetID="1" presetClass="entr" presetSubtype="0" fill="hold" grpId="0" nodeType="afterEffect">
                                  <p:stCondLst>
                                    <p:cond delay="700"/>
                                  </p:stCondLst>
                                  <p:childTnLst>
                                    <p:set>
                                      <p:cBhvr>
                                        <p:cTn id="12" dur="1" fill="hold">
                                          <p:stCondLst>
                                            <p:cond delay="0"/>
                                          </p:stCondLst>
                                        </p:cTn>
                                        <p:tgtEl>
                                          <p:spTgt spid="30"/>
                                        </p:tgtEl>
                                        <p:attrNameLst>
                                          <p:attrName>style.visibility</p:attrName>
                                        </p:attrNameLst>
                                      </p:cBhvr>
                                      <p:to>
                                        <p:strVal val="visible"/>
                                      </p:to>
                                    </p:set>
                                  </p:childTnLst>
                                </p:cTn>
                              </p:par>
                            </p:childTnLst>
                          </p:cTn>
                        </p:par>
                        <p:par>
                          <p:cTn id="13" fill="hold">
                            <p:stCondLst>
                              <p:cond delay="1200"/>
                            </p:stCondLst>
                            <p:childTnLst>
                              <p:par>
                                <p:cTn id="14" presetID="1" presetClass="entr" presetSubtype="0" fill="hold" grpId="0" nodeType="afterEffect">
                                  <p:stCondLst>
                                    <p:cond delay="1000"/>
                                  </p:stCondLst>
                                  <p:childTnLst>
                                    <p:set>
                                      <p:cBhvr>
                                        <p:cTn id="15" dur="1" fill="hold">
                                          <p:stCondLst>
                                            <p:cond delay="0"/>
                                          </p:stCondLst>
                                        </p:cTn>
                                        <p:tgtEl>
                                          <p:spTgt spid="35"/>
                                        </p:tgtEl>
                                        <p:attrNameLst>
                                          <p:attrName>style.visibility</p:attrName>
                                        </p:attrNameLst>
                                      </p:cBhvr>
                                      <p:to>
                                        <p:strVal val="visible"/>
                                      </p:to>
                                    </p:set>
                                  </p:childTnLst>
                                </p:cTn>
                              </p:par>
                            </p:childTnLst>
                          </p:cTn>
                        </p:par>
                        <p:par>
                          <p:cTn id="16" fill="hold">
                            <p:stCondLst>
                              <p:cond delay="2200"/>
                            </p:stCondLst>
                            <p:childTnLst>
                              <p:par>
                                <p:cTn id="17" presetID="1" presetClass="entr" presetSubtype="0" fill="hold" grpId="0" nodeType="afterEffect">
                                  <p:stCondLst>
                                    <p:cond delay="1000"/>
                                  </p:stCondLst>
                                  <p:childTnLst>
                                    <p:set>
                                      <p:cBhvr>
                                        <p:cTn id="18" dur="1" fill="hold">
                                          <p:stCondLst>
                                            <p:cond delay="0"/>
                                          </p:stCondLst>
                                        </p:cTn>
                                        <p:tgtEl>
                                          <p:spTgt spid="33"/>
                                        </p:tgtEl>
                                        <p:attrNameLst>
                                          <p:attrName>style.visibility</p:attrName>
                                        </p:attrNameLst>
                                      </p:cBhvr>
                                      <p:to>
                                        <p:strVal val="visible"/>
                                      </p:to>
                                    </p:set>
                                  </p:childTnLst>
                                </p:cTn>
                              </p:par>
                            </p:childTnLst>
                          </p:cTn>
                        </p:par>
                        <p:par>
                          <p:cTn id="19" fill="hold">
                            <p:stCondLst>
                              <p:cond delay="3200"/>
                            </p:stCondLst>
                            <p:childTnLst>
                              <p:par>
                                <p:cTn id="20" presetID="1" presetClass="entr" presetSubtype="0" fill="hold" grpId="0" nodeType="afterEffect">
                                  <p:stCondLst>
                                    <p:cond delay="1200"/>
                                  </p:stCondLst>
                                  <p:childTnLst>
                                    <p:set>
                                      <p:cBhvr>
                                        <p:cTn id="21" dur="1" fill="hold">
                                          <p:stCondLst>
                                            <p:cond delay="0"/>
                                          </p:stCondLst>
                                        </p:cTn>
                                        <p:tgtEl>
                                          <p:spTgt spid="31"/>
                                        </p:tgtEl>
                                        <p:attrNameLst>
                                          <p:attrName>style.visibility</p:attrName>
                                        </p:attrNameLst>
                                      </p:cBhvr>
                                      <p:to>
                                        <p:strVal val="visible"/>
                                      </p:to>
                                    </p:set>
                                  </p:childTnLst>
                                </p:cTn>
                              </p:par>
                            </p:childTnLst>
                          </p:cTn>
                        </p:par>
                        <p:par>
                          <p:cTn id="22" fill="hold">
                            <p:stCondLst>
                              <p:cond delay="4400"/>
                            </p:stCondLst>
                            <p:childTnLst>
                              <p:par>
                                <p:cTn id="23" presetID="1" presetClass="entr" presetSubtype="0" fill="hold" grpId="0" nodeType="afterEffect">
                                  <p:stCondLst>
                                    <p:cond delay="1500"/>
                                  </p:stCondLst>
                                  <p:childTnLst>
                                    <p:set>
                                      <p:cBhvr>
                                        <p:cTn id="24"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0" grpId="0" animBg="1"/>
      <p:bldP spid="31" grpId="0" animBg="1"/>
      <p:bldP spid="32" grpId="0" animBg="1"/>
      <p:bldP spid="33" grpId="0" animBg="1"/>
      <p:bldP spid="34" grpId="1" animBg="1"/>
      <p:bldP spid="3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Skip connections</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31531" y="1896532"/>
            <a:ext cx="2445320" cy="3653367"/>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4835" y="1896532"/>
            <a:ext cx="2467429" cy="3670301"/>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83565" y="1896531"/>
            <a:ext cx="2476432" cy="3677869"/>
          </a:xfrm>
          <a:prstGeom prst="rect">
            <a:avLst/>
          </a:prstGeom>
        </p:spPr>
      </p:pic>
      <p:sp>
        <p:nvSpPr>
          <p:cNvPr id="7" name="TextBox 6"/>
          <p:cNvSpPr txBox="1"/>
          <p:nvPr/>
        </p:nvSpPr>
        <p:spPr>
          <a:xfrm>
            <a:off x="0" y="6488668"/>
            <a:ext cx="12192000" cy="369332"/>
          </a:xfrm>
          <a:prstGeom prst="rect">
            <a:avLst/>
          </a:prstGeom>
          <a:noFill/>
        </p:spPr>
        <p:txBody>
          <a:bodyPr wrap="square" rtlCol="0">
            <a:spAutoFit/>
          </a:bodyPr>
          <a:lstStyle/>
          <a:p>
            <a:r>
              <a:rPr lang="en-US" dirty="0" smtClean="0"/>
              <a:t>Fully convolutional networks for semantic segmentation. Evan </a:t>
            </a:r>
            <a:r>
              <a:rPr lang="en-US" dirty="0" err="1" smtClean="0"/>
              <a:t>Shelhamer</a:t>
            </a:r>
            <a:r>
              <a:rPr lang="en-US" dirty="0" smtClean="0"/>
              <a:t>, Jon Long, Trevor Darrell. In </a:t>
            </a:r>
            <a:r>
              <a:rPr lang="en-US" i="1" dirty="0" smtClean="0"/>
              <a:t>CVPR </a:t>
            </a:r>
            <a:r>
              <a:rPr lang="en-US" dirty="0" smtClean="0"/>
              <a:t>2015</a:t>
            </a:r>
            <a:endParaRPr lang="en-US" dirty="0"/>
          </a:p>
        </p:txBody>
      </p:sp>
    </p:spTree>
    <p:extLst>
      <p:ext uri="{BB962C8B-B14F-4D97-AF65-F5344CB8AC3E}">
        <p14:creationId xmlns:p14="http://schemas.microsoft.com/office/powerpoint/2010/main" val="39522604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Skip connections</a:t>
            </a:r>
            <a:endParaRPr lang="en-US" dirty="0"/>
          </a:p>
        </p:txBody>
      </p:sp>
      <p:sp>
        <p:nvSpPr>
          <p:cNvPr id="11" name="Content Placeholder 10"/>
          <p:cNvSpPr>
            <a:spLocks noGrp="1"/>
          </p:cNvSpPr>
          <p:nvPr>
            <p:ph idx="1"/>
          </p:nvPr>
        </p:nvSpPr>
        <p:spPr/>
        <p:txBody>
          <a:bodyPr/>
          <a:lstStyle/>
          <a:p>
            <a:r>
              <a:rPr lang="en-US" dirty="0" smtClean="0"/>
              <a:t>Problem: early layers not semantic</a:t>
            </a:r>
            <a:endParaRPr lang="en-US" dirty="0"/>
          </a:p>
        </p:txBody>
      </p:sp>
      <p:grpSp>
        <p:nvGrpSpPr>
          <p:cNvPr id="5" name="Group 4"/>
          <p:cNvGrpSpPr/>
          <p:nvPr/>
        </p:nvGrpSpPr>
        <p:grpSpPr>
          <a:xfrm>
            <a:off x="1673900" y="2450899"/>
            <a:ext cx="8656823" cy="2192146"/>
            <a:chOff x="149899" y="2450899"/>
            <a:chExt cx="8656823" cy="2192146"/>
          </a:xfrm>
          <a:effectLst/>
        </p:grpSpPr>
        <p:sp>
          <p:nvSpPr>
            <p:cNvPr id="6" name="Cube 5"/>
            <p:cNvSpPr/>
            <p:nvPr/>
          </p:nvSpPr>
          <p:spPr>
            <a:xfrm>
              <a:off x="2241030" y="2450899"/>
              <a:ext cx="891914" cy="2023671"/>
            </a:xfrm>
            <a:prstGeom prst="cube">
              <a:avLst>
                <a:gd name="adj" fmla="val 80963"/>
              </a:avLst>
            </a:prstGeom>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ube 9"/>
            <p:cNvSpPr/>
            <p:nvPr/>
          </p:nvSpPr>
          <p:spPr>
            <a:xfrm>
              <a:off x="2768184" y="2765684"/>
              <a:ext cx="732020" cy="1476531"/>
            </a:xfrm>
            <a:prstGeom prst="cube">
              <a:avLst>
                <a:gd name="adj" fmla="val 65905"/>
              </a:avLst>
            </a:prstGeom>
            <a:solidFill>
              <a:srgbClr val="00B05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ube 6"/>
            <p:cNvSpPr/>
            <p:nvPr/>
          </p:nvSpPr>
          <p:spPr>
            <a:xfrm>
              <a:off x="3305333" y="2975555"/>
              <a:ext cx="652072" cy="1154242"/>
            </a:xfrm>
            <a:prstGeom prst="cube">
              <a:avLst>
                <a:gd name="adj" fmla="val 49138"/>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ube 11"/>
            <p:cNvSpPr/>
            <p:nvPr/>
          </p:nvSpPr>
          <p:spPr>
            <a:xfrm>
              <a:off x="3750041" y="2993044"/>
              <a:ext cx="652072" cy="1154242"/>
            </a:xfrm>
            <a:prstGeom prst="cube">
              <a:avLst>
                <a:gd name="adj" fmla="val 49138"/>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ube 7"/>
            <p:cNvSpPr/>
            <p:nvPr/>
          </p:nvSpPr>
          <p:spPr>
            <a:xfrm>
              <a:off x="4204739" y="3172925"/>
              <a:ext cx="667064" cy="739507"/>
            </a:xfrm>
            <a:prstGeom prst="cube">
              <a:avLst>
                <a:gd name="adj" fmla="val 37162"/>
              </a:avLst>
            </a:prstGeom>
            <a:solidFill>
              <a:srgbClr val="B653C4"/>
            </a:solidFill>
            <a:ln>
              <a:solidFill>
                <a:srgbClr val="7030A0"/>
              </a:solidFill>
            </a:ln>
            <a:effectLst>
              <a:glow rad="228600">
                <a:srgbClr val="7030A0">
                  <a:alpha val="6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ube 8"/>
            <p:cNvSpPr/>
            <p:nvPr/>
          </p:nvSpPr>
          <p:spPr>
            <a:xfrm>
              <a:off x="4751885" y="3445249"/>
              <a:ext cx="1086787" cy="204858"/>
            </a:xfrm>
            <a:prstGeom prst="cube">
              <a:avLst>
                <a:gd name="adj" fmla="val 38662"/>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ube 12"/>
            <p:cNvSpPr/>
            <p:nvPr/>
          </p:nvSpPr>
          <p:spPr>
            <a:xfrm>
              <a:off x="5916118" y="3447746"/>
              <a:ext cx="1086787" cy="204858"/>
            </a:xfrm>
            <a:prstGeom prst="cube">
              <a:avLst>
                <a:gd name="adj" fmla="val 38662"/>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ight Arrow 2"/>
            <p:cNvSpPr/>
            <p:nvPr/>
          </p:nvSpPr>
          <p:spPr>
            <a:xfrm>
              <a:off x="1828800" y="3477718"/>
              <a:ext cx="352269" cy="104931"/>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p:cNvSpPr/>
            <p:nvPr/>
          </p:nvSpPr>
          <p:spPr>
            <a:xfrm>
              <a:off x="7302708" y="3502702"/>
              <a:ext cx="352269" cy="104931"/>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7832361" y="3350302"/>
              <a:ext cx="974361" cy="369332"/>
            </a:xfrm>
            <a:prstGeom prst="rect">
              <a:avLst/>
            </a:prstGeom>
            <a:noFill/>
          </p:spPr>
          <p:txBody>
            <a:bodyPr wrap="square" rtlCol="0">
              <a:spAutoFit/>
            </a:bodyPr>
            <a:lstStyle/>
            <a:p>
              <a:r>
                <a:rPr lang="en-US"/>
                <a:t>Horse</a:t>
              </a:r>
              <a:endParaRPr lang="en-US" dirty="0"/>
            </a:p>
          </p:txBody>
        </p:sp>
        <p:pic>
          <p:nvPicPr>
            <p:cNvPr id="1026" name="Picture 2" descr="mp3.pn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49899" y="2480870"/>
              <a:ext cx="2162175" cy="2162175"/>
            </a:xfrm>
            <a:prstGeom prst="rect">
              <a:avLst/>
            </a:prstGeom>
            <a:noFill/>
            <a:scene3d>
              <a:camera prst="isometricRightUp">
                <a:rot lat="2100000" lon="18000000" rev="0"/>
              </a:camera>
              <a:lightRig rig="threePt" dir="t"/>
            </a:scene3d>
            <a:extLst>
              <a:ext uri="{909E8E84-426E-40DD-AFC4-6F175D3DCCD1}">
                <a14:hiddenFill xmlns:a14="http://schemas.microsoft.com/office/drawing/2010/main">
                  <a:solidFill>
                    <a:srgbClr val="FFFFFF"/>
                  </a:solidFill>
                </a14:hiddenFill>
              </a:ext>
            </a:extLst>
          </p:spPr>
        </p:pic>
      </p:grpSp>
      <p:pic>
        <p:nvPicPr>
          <p:cNvPr id="16" name="Picture 15" descr="conv5_1.png"/>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6916271" y="4377559"/>
            <a:ext cx="1590907" cy="1619831"/>
          </a:xfrm>
          <a:prstGeom prst="rect">
            <a:avLst/>
          </a:prstGeom>
        </p:spPr>
      </p:pic>
      <p:sp>
        <p:nvSpPr>
          <p:cNvPr id="21" name="Right Arrow 20"/>
          <p:cNvSpPr/>
          <p:nvPr/>
        </p:nvSpPr>
        <p:spPr>
          <a:xfrm rot="3389288">
            <a:off x="5900629" y="4472165"/>
            <a:ext cx="1144831" cy="1760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1524001" y="6502401"/>
            <a:ext cx="9143999" cy="307777"/>
          </a:xfrm>
          <a:prstGeom prst="rect">
            <a:avLst/>
          </a:prstGeom>
          <a:noFill/>
        </p:spPr>
        <p:txBody>
          <a:bodyPr wrap="square" rtlCol="0">
            <a:spAutoFit/>
          </a:bodyPr>
          <a:lstStyle/>
          <a:p>
            <a:r>
              <a:rPr lang="en-US" sz="1400" dirty="0"/>
              <a:t>Visualizations from : M. </a:t>
            </a:r>
            <a:r>
              <a:rPr lang="en-US" sz="1400" dirty="0" err="1"/>
              <a:t>Zeiler</a:t>
            </a:r>
            <a:r>
              <a:rPr lang="en-US" sz="1400" dirty="0"/>
              <a:t> and R. Fergus. Visualizing and Understanding Convolutional Networks. In </a:t>
            </a:r>
            <a:r>
              <a:rPr lang="en-US" sz="1400" i="1" dirty="0"/>
              <a:t>ECCV</a:t>
            </a:r>
            <a:r>
              <a:rPr lang="en-US" sz="1400" dirty="0"/>
              <a:t> 2014.</a:t>
            </a:r>
          </a:p>
        </p:txBody>
      </p:sp>
      <p:pic>
        <p:nvPicPr>
          <p:cNvPr id="18" name="Picture 17" descr="conv2_1.png"/>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971657" y="1321973"/>
            <a:ext cx="1555248" cy="1542806"/>
          </a:xfrm>
          <a:prstGeom prst="rect">
            <a:avLst/>
          </a:prstGeom>
        </p:spPr>
      </p:pic>
      <p:sp>
        <p:nvSpPr>
          <p:cNvPr id="19" name="Right Arrow 18"/>
          <p:cNvSpPr/>
          <p:nvPr/>
        </p:nvSpPr>
        <p:spPr>
          <a:xfrm rot="20154348">
            <a:off x="5077613" y="2293829"/>
            <a:ext cx="1709474" cy="14723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928733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Task</a:t>
            </a:r>
            <a:endParaRPr lang="en-US" dirty="0"/>
          </a:p>
        </p:txBody>
      </p:sp>
      <p:pic>
        <p:nvPicPr>
          <p:cNvPr id="4" name="Picture 3"/>
          <p:cNvPicPr>
            <a:picLocks noChangeAspect="1"/>
          </p:cNvPicPr>
          <p:nvPr/>
        </p:nvPicPr>
        <p:blipFill>
          <a:blip r:embed="rId2"/>
          <a:stretch>
            <a:fillRect/>
          </a:stretch>
        </p:blipFill>
        <p:spPr>
          <a:xfrm>
            <a:off x="313267" y="2167465"/>
            <a:ext cx="4337756" cy="3253317"/>
          </a:xfrm>
          <a:prstGeom prst="rect">
            <a:avLst/>
          </a:prstGeom>
        </p:spPr>
      </p:pic>
      <p:pic>
        <p:nvPicPr>
          <p:cNvPr id="5" name="Picture 4"/>
          <p:cNvPicPr>
            <a:picLocks noChangeAspect="1"/>
          </p:cNvPicPr>
          <p:nvPr/>
        </p:nvPicPr>
        <p:blipFill>
          <a:blip r:embed="rId3"/>
          <a:stretch>
            <a:fillRect/>
          </a:stretch>
        </p:blipFill>
        <p:spPr>
          <a:xfrm>
            <a:off x="4851400" y="2167464"/>
            <a:ext cx="4337756" cy="3253317"/>
          </a:xfrm>
          <a:prstGeom prst="rect">
            <a:avLst/>
          </a:prstGeom>
        </p:spPr>
      </p:pic>
      <p:grpSp>
        <p:nvGrpSpPr>
          <p:cNvPr id="8" name="Group 7"/>
          <p:cNvGrpSpPr/>
          <p:nvPr/>
        </p:nvGrpSpPr>
        <p:grpSpPr>
          <a:xfrm>
            <a:off x="9389533" y="2285995"/>
            <a:ext cx="2150533" cy="389469"/>
            <a:chOff x="9347200" y="2167464"/>
            <a:chExt cx="2150533" cy="389469"/>
          </a:xfrm>
        </p:grpSpPr>
        <p:sp>
          <p:nvSpPr>
            <p:cNvPr id="6" name="Rectangle 5"/>
            <p:cNvSpPr/>
            <p:nvPr/>
          </p:nvSpPr>
          <p:spPr>
            <a:xfrm>
              <a:off x="9347200" y="2167464"/>
              <a:ext cx="389467" cy="389469"/>
            </a:xfrm>
            <a:prstGeom prst="rect">
              <a:avLst/>
            </a:prstGeom>
            <a:solidFill>
              <a:srgbClr val="2319B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9872133" y="2167464"/>
              <a:ext cx="1625600" cy="369332"/>
            </a:xfrm>
            <a:prstGeom prst="rect">
              <a:avLst/>
            </a:prstGeom>
            <a:noFill/>
          </p:spPr>
          <p:txBody>
            <a:bodyPr wrap="square" rtlCol="0">
              <a:spAutoFit/>
            </a:bodyPr>
            <a:lstStyle/>
            <a:p>
              <a:r>
                <a:rPr lang="en-US" dirty="0" smtClean="0"/>
                <a:t>person</a:t>
              </a:r>
              <a:endParaRPr lang="en-US" dirty="0"/>
            </a:p>
          </p:txBody>
        </p:sp>
      </p:grpSp>
      <p:grpSp>
        <p:nvGrpSpPr>
          <p:cNvPr id="9" name="Group 8"/>
          <p:cNvGrpSpPr/>
          <p:nvPr/>
        </p:nvGrpSpPr>
        <p:grpSpPr>
          <a:xfrm>
            <a:off x="9389533" y="2675464"/>
            <a:ext cx="2150533" cy="389469"/>
            <a:chOff x="9347200" y="2167464"/>
            <a:chExt cx="2150533" cy="389469"/>
          </a:xfrm>
        </p:grpSpPr>
        <p:sp>
          <p:nvSpPr>
            <p:cNvPr id="10" name="Rectangle 9"/>
            <p:cNvSpPr/>
            <p:nvPr/>
          </p:nvSpPr>
          <p:spPr>
            <a:xfrm>
              <a:off x="9347200" y="2167464"/>
              <a:ext cx="389467" cy="389469"/>
            </a:xfrm>
            <a:prstGeom prst="rect">
              <a:avLst/>
            </a:prstGeom>
            <a:solidFill>
              <a:srgbClr val="2C1FF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9872133" y="2167464"/>
              <a:ext cx="1625600" cy="369332"/>
            </a:xfrm>
            <a:prstGeom prst="rect">
              <a:avLst/>
            </a:prstGeom>
            <a:noFill/>
          </p:spPr>
          <p:txBody>
            <a:bodyPr wrap="square" rtlCol="0">
              <a:spAutoFit/>
            </a:bodyPr>
            <a:lstStyle/>
            <a:p>
              <a:r>
                <a:rPr lang="en-US" dirty="0" smtClean="0"/>
                <a:t>grass</a:t>
              </a:r>
              <a:endParaRPr lang="en-US" dirty="0"/>
            </a:p>
          </p:txBody>
        </p:sp>
      </p:grpSp>
      <p:grpSp>
        <p:nvGrpSpPr>
          <p:cNvPr id="12" name="Group 11"/>
          <p:cNvGrpSpPr/>
          <p:nvPr/>
        </p:nvGrpSpPr>
        <p:grpSpPr>
          <a:xfrm>
            <a:off x="9389533" y="3081863"/>
            <a:ext cx="2150535" cy="372540"/>
            <a:chOff x="9347200" y="2167464"/>
            <a:chExt cx="2150533" cy="389469"/>
          </a:xfrm>
        </p:grpSpPr>
        <p:sp>
          <p:nvSpPr>
            <p:cNvPr id="13" name="Rectangle 12"/>
            <p:cNvSpPr/>
            <p:nvPr/>
          </p:nvSpPr>
          <p:spPr>
            <a:xfrm>
              <a:off x="9347200" y="2167464"/>
              <a:ext cx="389467" cy="389469"/>
            </a:xfrm>
            <a:prstGeom prst="rect">
              <a:avLst/>
            </a:prstGeom>
            <a:solidFill>
              <a:srgbClr val="B2FF6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9872133" y="2167464"/>
              <a:ext cx="1625600" cy="386115"/>
            </a:xfrm>
            <a:prstGeom prst="rect">
              <a:avLst/>
            </a:prstGeom>
            <a:noFill/>
          </p:spPr>
          <p:txBody>
            <a:bodyPr wrap="square" rtlCol="0">
              <a:spAutoFit/>
            </a:bodyPr>
            <a:lstStyle/>
            <a:p>
              <a:r>
                <a:rPr lang="en-US" dirty="0" smtClean="0"/>
                <a:t>trees</a:t>
              </a:r>
              <a:endParaRPr lang="en-US" dirty="0"/>
            </a:p>
          </p:txBody>
        </p:sp>
      </p:grpSp>
      <p:grpSp>
        <p:nvGrpSpPr>
          <p:cNvPr id="15" name="Group 14"/>
          <p:cNvGrpSpPr/>
          <p:nvPr/>
        </p:nvGrpSpPr>
        <p:grpSpPr>
          <a:xfrm>
            <a:off x="9389533" y="3454402"/>
            <a:ext cx="2150535" cy="372540"/>
            <a:chOff x="9347200" y="2167464"/>
            <a:chExt cx="2150533" cy="389469"/>
          </a:xfrm>
        </p:grpSpPr>
        <p:sp>
          <p:nvSpPr>
            <p:cNvPr id="16" name="Rectangle 15"/>
            <p:cNvSpPr/>
            <p:nvPr/>
          </p:nvSpPr>
          <p:spPr>
            <a:xfrm>
              <a:off x="9347200" y="2167464"/>
              <a:ext cx="389467" cy="389469"/>
            </a:xfrm>
            <a:prstGeom prst="rect">
              <a:avLst/>
            </a:prstGeom>
            <a:solidFill>
              <a:srgbClr val="E7FA2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9872133" y="2167464"/>
              <a:ext cx="1625600" cy="386115"/>
            </a:xfrm>
            <a:prstGeom prst="rect">
              <a:avLst/>
            </a:prstGeom>
            <a:noFill/>
          </p:spPr>
          <p:txBody>
            <a:bodyPr wrap="square" rtlCol="0">
              <a:spAutoFit/>
            </a:bodyPr>
            <a:lstStyle/>
            <a:p>
              <a:r>
                <a:rPr lang="en-US" dirty="0" smtClean="0"/>
                <a:t>motorbike</a:t>
              </a:r>
              <a:endParaRPr lang="en-US" dirty="0"/>
            </a:p>
          </p:txBody>
        </p:sp>
      </p:grpSp>
      <p:grpSp>
        <p:nvGrpSpPr>
          <p:cNvPr id="19" name="Group 18"/>
          <p:cNvGrpSpPr/>
          <p:nvPr/>
        </p:nvGrpSpPr>
        <p:grpSpPr>
          <a:xfrm>
            <a:off x="9389533" y="3807681"/>
            <a:ext cx="2150535" cy="372540"/>
            <a:chOff x="9347200" y="2167464"/>
            <a:chExt cx="2150533" cy="389469"/>
          </a:xfrm>
        </p:grpSpPr>
        <p:sp>
          <p:nvSpPr>
            <p:cNvPr id="20" name="Rectangle 19"/>
            <p:cNvSpPr/>
            <p:nvPr/>
          </p:nvSpPr>
          <p:spPr>
            <a:xfrm>
              <a:off x="9347200" y="2167464"/>
              <a:ext cx="389467" cy="389469"/>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p:cNvSpPr txBox="1"/>
            <p:nvPr/>
          </p:nvSpPr>
          <p:spPr>
            <a:xfrm>
              <a:off x="9872133" y="2167464"/>
              <a:ext cx="1625600" cy="386115"/>
            </a:xfrm>
            <a:prstGeom prst="rect">
              <a:avLst/>
            </a:prstGeom>
            <a:noFill/>
          </p:spPr>
          <p:txBody>
            <a:bodyPr wrap="square" rtlCol="0">
              <a:spAutoFit/>
            </a:bodyPr>
            <a:lstStyle/>
            <a:p>
              <a:r>
                <a:rPr lang="en-US" dirty="0" smtClean="0"/>
                <a:t>road</a:t>
              </a:r>
              <a:endParaRPr lang="en-US" dirty="0"/>
            </a:p>
          </p:txBody>
        </p:sp>
      </p:grpSp>
    </p:spTree>
    <p:extLst>
      <p:ext uri="{BB962C8B-B14F-4D97-AF65-F5344CB8AC3E}">
        <p14:creationId xmlns:p14="http://schemas.microsoft.com/office/powerpoint/2010/main" val="39555202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651945" y="3064932"/>
            <a:ext cx="2445320" cy="3653367"/>
          </a:xfrm>
          <a:prstGeom prst="rect">
            <a:avLst/>
          </a:prstGeom>
        </p:spPr>
      </p:pic>
      <p:sp>
        <p:nvSpPr>
          <p:cNvPr id="2" name="Title 1"/>
          <p:cNvSpPr>
            <a:spLocks noGrp="1"/>
          </p:cNvSpPr>
          <p:nvPr>
            <p:ph type="title"/>
          </p:nvPr>
        </p:nvSpPr>
        <p:spPr/>
        <p:txBody>
          <a:bodyPr/>
          <a:lstStyle/>
          <a:p>
            <a:r>
              <a:rPr lang="en-US" dirty="0" smtClean="0"/>
              <a:t>Solution 3: Dilation</a:t>
            </a:r>
            <a:endParaRPr lang="en-US" dirty="0"/>
          </a:p>
        </p:txBody>
      </p:sp>
      <p:sp>
        <p:nvSpPr>
          <p:cNvPr id="3" name="Content Placeholder 2"/>
          <p:cNvSpPr>
            <a:spLocks noGrp="1"/>
          </p:cNvSpPr>
          <p:nvPr>
            <p:ph idx="1"/>
          </p:nvPr>
        </p:nvSpPr>
        <p:spPr>
          <a:xfrm>
            <a:off x="838200" y="1825625"/>
            <a:ext cx="10515600" cy="1239307"/>
          </a:xfrm>
        </p:spPr>
        <p:txBody>
          <a:bodyPr>
            <a:normAutofit lnSpcReduction="10000"/>
          </a:bodyPr>
          <a:lstStyle/>
          <a:p>
            <a:r>
              <a:rPr lang="en-US" dirty="0" smtClean="0"/>
              <a:t>Need subsampling to allow convolutional layers to capture large regions with small filters</a:t>
            </a:r>
          </a:p>
          <a:p>
            <a:pPr lvl="1"/>
            <a:r>
              <a:rPr lang="en-US" dirty="0" smtClean="0"/>
              <a:t>Can we do this without subsampling?</a:t>
            </a:r>
            <a:endParaRPr lang="en-US" dirty="0"/>
          </a:p>
        </p:txBody>
      </p:sp>
      <p:sp>
        <p:nvSpPr>
          <p:cNvPr id="5" name="Rectangle 4"/>
          <p:cNvSpPr/>
          <p:nvPr/>
        </p:nvSpPr>
        <p:spPr>
          <a:xfrm>
            <a:off x="5537200" y="3420004"/>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706533" y="3420007"/>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5875866" y="3420010"/>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535939" y="3589337"/>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5705272" y="3589340"/>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5874605" y="3589343"/>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5538213" y="3769031"/>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5707546" y="3769034"/>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5876879" y="3769037"/>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43489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651945" y="3064932"/>
            <a:ext cx="2445320" cy="3653367"/>
          </a:xfrm>
          <a:prstGeom prst="rect">
            <a:avLst/>
          </a:prstGeom>
        </p:spPr>
      </p:pic>
      <p:sp>
        <p:nvSpPr>
          <p:cNvPr id="2" name="Title 1"/>
          <p:cNvSpPr>
            <a:spLocks noGrp="1"/>
          </p:cNvSpPr>
          <p:nvPr>
            <p:ph type="title"/>
          </p:nvPr>
        </p:nvSpPr>
        <p:spPr/>
        <p:txBody>
          <a:bodyPr/>
          <a:lstStyle/>
          <a:p>
            <a:r>
              <a:rPr lang="en-US" dirty="0" smtClean="0"/>
              <a:t>Solution 3: Dilation</a:t>
            </a:r>
            <a:endParaRPr lang="en-US" dirty="0"/>
          </a:p>
        </p:txBody>
      </p:sp>
      <p:sp>
        <p:nvSpPr>
          <p:cNvPr id="3" name="Content Placeholder 2"/>
          <p:cNvSpPr>
            <a:spLocks noGrp="1"/>
          </p:cNvSpPr>
          <p:nvPr>
            <p:ph idx="1"/>
          </p:nvPr>
        </p:nvSpPr>
        <p:spPr>
          <a:xfrm>
            <a:off x="838200" y="1825625"/>
            <a:ext cx="10515600" cy="1239307"/>
          </a:xfrm>
        </p:spPr>
        <p:txBody>
          <a:bodyPr>
            <a:normAutofit lnSpcReduction="10000"/>
          </a:bodyPr>
          <a:lstStyle/>
          <a:p>
            <a:r>
              <a:rPr lang="en-US" dirty="0" smtClean="0"/>
              <a:t>Need subsampling to allow convolutional layers to capture large regions with small filters</a:t>
            </a:r>
          </a:p>
          <a:p>
            <a:pPr lvl="1"/>
            <a:r>
              <a:rPr lang="en-US" dirty="0" smtClean="0"/>
              <a:t>Can we do this without subsampling?</a:t>
            </a:r>
            <a:endParaRPr lang="en-US" dirty="0"/>
          </a:p>
        </p:txBody>
      </p:sp>
      <p:sp>
        <p:nvSpPr>
          <p:cNvPr id="5" name="Rectangle 4"/>
          <p:cNvSpPr/>
          <p:nvPr/>
        </p:nvSpPr>
        <p:spPr>
          <a:xfrm>
            <a:off x="5200812" y="3347508"/>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705271" y="3347507"/>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6209727" y="3352167"/>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200813" y="3769033"/>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5705271" y="3769032"/>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6209727" y="3769033"/>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5200814" y="4219307"/>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5705271" y="4224307"/>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6209728" y="4225376"/>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5200812" y="3347507"/>
            <a:ext cx="1178248" cy="104166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3660045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4651945" y="3064932"/>
            <a:ext cx="2445320" cy="3653367"/>
          </a:xfrm>
          <a:prstGeom prst="rect">
            <a:avLst/>
          </a:prstGeom>
        </p:spPr>
      </p:pic>
      <p:sp>
        <p:nvSpPr>
          <p:cNvPr id="2" name="Title 1"/>
          <p:cNvSpPr>
            <a:spLocks noGrp="1"/>
          </p:cNvSpPr>
          <p:nvPr>
            <p:ph type="title"/>
          </p:nvPr>
        </p:nvSpPr>
        <p:spPr/>
        <p:txBody>
          <a:bodyPr/>
          <a:lstStyle/>
          <a:p>
            <a:r>
              <a:rPr lang="en-US" dirty="0" smtClean="0"/>
              <a:t>Solution 3: Dilation</a:t>
            </a:r>
            <a:endParaRPr lang="en-US" dirty="0"/>
          </a:p>
        </p:txBody>
      </p:sp>
      <p:sp>
        <p:nvSpPr>
          <p:cNvPr id="3" name="Content Placeholder 2"/>
          <p:cNvSpPr>
            <a:spLocks noGrp="1"/>
          </p:cNvSpPr>
          <p:nvPr>
            <p:ph idx="1"/>
          </p:nvPr>
        </p:nvSpPr>
        <p:spPr>
          <a:xfrm>
            <a:off x="838200" y="1825625"/>
            <a:ext cx="10515600" cy="1239307"/>
          </a:xfrm>
        </p:spPr>
        <p:txBody>
          <a:bodyPr>
            <a:normAutofit lnSpcReduction="10000"/>
          </a:bodyPr>
          <a:lstStyle/>
          <a:p>
            <a:r>
              <a:rPr lang="en-US" dirty="0" smtClean="0"/>
              <a:t>Need subsampling to allow convolutional layers to capture large regions with small filters</a:t>
            </a:r>
          </a:p>
          <a:p>
            <a:pPr lvl="1"/>
            <a:r>
              <a:rPr lang="en-US" dirty="0" smtClean="0"/>
              <a:t>Can we do this without subsampling?</a:t>
            </a:r>
            <a:endParaRPr lang="en-US" dirty="0"/>
          </a:p>
        </p:txBody>
      </p:sp>
      <p:sp>
        <p:nvSpPr>
          <p:cNvPr id="5" name="Rectangle 4"/>
          <p:cNvSpPr/>
          <p:nvPr/>
        </p:nvSpPr>
        <p:spPr>
          <a:xfrm>
            <a:off x="5200812" y="3347508"/>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705271" y="3347507"/>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6209727" y="3352167"/>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200813" y="3769033"/>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5705271" y="3769032"/>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6209727" y="3769033"/>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5200814" y="4219307"/>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5705271" y="4224307"/>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6209728" y="4225376"/>
            <a:ext cx="169333" cy="169863"/>
          </a:xfrm>
          <a:prstGeom prst="rect">
            <a:avLst/>
          </a:prstGeom>
          <a:solidFill>
            <a:schemeClr val="accent1">
              <a:alpha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5200812" y="3347507"/>
            <a:ext cx="1178248" cy="104166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5375380" y="3344735"/>
            <a:ext cx="169333" cy="169863"/>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a:off x="5879839" y="3344734"/>
            <a:ext cx="169333" cy="169863"/>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6384295" y="3349394"/>
            <a:ext cx="169333" cy="169863"/>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5375381" y="3766260"/>
            <a:ext cx="169333" cy="169863"/>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5879839" y="3766259"/>
            <a:ext cx="169333" cy="169863"/>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6384295" y="3766260"/>
            <a:ext cx="169333" cy="169863"/>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5375382" y="4216534"/>
            <a:ext cx="169333" cy="169863"/>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5879839" y="4221534"/>
            <a:ext cx="169333" cy="169863"/>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6384296" y="4222603"/>
            <a:ext cx="169333" cy="169863"/>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5375380" y="3344734"/>
            <a:ext cx="1178248" cy="104166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8038505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 3: Dilation</a:t>
            </a:r>
            <a:endParaRPr lang="en-US" dirty="0"/>
          </a:p>
        </p:txBody>
      </p:sp>
      <p:sp>
        <p:nvSpPr>
          <p:cNvPr id="3" name="Content Placeholder 2"/>
          <p:cNvSpPr>
            <a:spLocks noGrp="1"/>
          </p:cNvSpPr>
          <p:nvPr>
            <p:ph idx="1"/>
          </p:nvPr>
        </p:nvSpPr>
        <p:spPr/>
        <p:txBody>
          <a:bodyPr/>
          <a:lstStyle/>
          <a:p>
            <a:r>
              <a:rPr lang="en-US" dirty="0" smtClean="0"/>
              <a:t>Instead of subsampling by factor of 2: dilate by factor of 2</a:t>
            </a:r>
          </a:p>
          <a:p>
            <a:r>
              <a:rPr lang="en-US" dirty="0" smtClean="0"/>
              <a:t>Dilation can be seen as:</a:t>
            </a:r>
          </a:p>
          <a:p>
            <a:pPr lvl="1"/>
            <a:r>
              <a:rPr lang="en-US" dirty="0" smtClean="0"/>
              <a:t>Using a much larger filter, but with most entries set to 0</a:t>
            </a:r>
          </a:p>
          <a:p>
            <a:pPr lvl="1"/>
            <a:r>
              <a:rPr lang="en-US" dirty="0" smtClean="0"/>
              <a:t>Taking a small filter and “exploding”/ “dilating” it</a:t>
            </a:r>
          </a:p>
          <a:p>
            <a:r>
              <a:rPr lang="en-US" dirty="0" smtClean="0"/>
              <a:t>Not panacea: without subsampling, feature maps are much larger: memory issues</a:t>
            </a:r>
          </a:p>
        </p:txBody>
      </p:sp>
    </p:spTree>
    <p:extLst>
      <p:ext uri="{BB962C8B-B14F-4D97-AF65-F5344CB8AC3E}">
        <p14:creationId xmlns:p14="http://schemas.microsoft.com/office/powerpoint/2010/main" val="73248973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 4: Conditional Random Fields</a:t>
            </a:r>
            <a:endParaRPr lang="en-US" dirty="0"/>
          </a:p>
        </p:txBody>
      </p:sp>
      <p:sp>
        <p:nvSpPr>
          <p:cNvPr id="3" name="Content Placeholder 2"/>
          <p:cNvSpPr>
            <a:spLocks noGrp="1"/>
          </p:cNvSpPr>
          <p:nvPr>
            <p:ph idx="1"/>
          </p:nvPr>
        </p:nvSpPr>
        <p:spPr>
          <a:xfrm>
            <a:off x="838200" y="1825625"/>
            <a:ext cx="10515600" cy="1472746"/>
          </a:xfrm>
        </p:spPr>
        <p:txBody>
          <a:bodyPr/>
          <a:lstStyle/>
          <a:p>
            <a:r>
              <a:rPr lang="en-US" dirty="0" smtClean="0"/>
              <a:t>Idea: take convolutional network prediction and sharpen using classic techniques</a:t>
            </a:r>
          </a:p>
          <a:p>
            <a:r>
              <a:rPr lang="en-US" i="1" dirty="0" smtClean="0"/>
              <a:t>Conditional Random Field</a:t>
            </a:r>
            <a:endParaRPr lang="en-US" i="1" dirty="0"/>
          </a:p>
        </p:txBody>
      </p:sp>
      <p:pic>
        <p:nvPicPr>
          <p:cNvPr id="5" name="Picture 4"/>
          <p:cNvPicPr>
            <a:picLocks noChangeAspect="1"/>
          </p:cNvPicPr>
          <p:nvPr/>
        </p:nvPicPr>
        <p:blipFill>
          <a:blip r:embed="rId2"/>
          <a:stretch>
            <a:fillRect/>
          </a:stretch>
        </p:blipFill>
        <p:spPr>
          <a:xfrm>
            <a:off x="979715" y="3433308"/>
            <a:ext cx="10820400" cy="895625"/>
          </a:xfrm>
          <a:prstGeom prst="rect">
            <a:avLst/>
          </a:prstGeom>
        </p:spPr>
      </p:pic>
      <p:pic>
        <p:nvPicPr>
          <p:cNvPr id="7" name="Picture 6"/>
          <p:cNvPicPr>
            <a:picLocks noChangeAspect="1"/>
          </p:cNvPicPr>
          <p:nvPr/>
        </p:nvPicPr>
        <p:blipFill>
          <a:blip r:embed="rId3"/>
          <a:stretch>
            <a:fillRect/>
          </a:stretch>
        </p:blipFill>
        <p:spPr>
          <a:xfrm>
            <a:off x="2432958" y="4463870"/>
            <a:ext cx="8000999" cy="355387"/>
          </a:xfrm>
          <a:prstGeom prst="rect">
            <a:avLst/>
          </a:prstGeom>
        </p:spPr>
      </p:pic>
    </p:spTree>
    <p:extLst>
      <p:ext uri="{BB962C8B-B14F-4D97-AF65-F5344CB8AC3E}">
        <p14:creationId xmlns:p14="http://schemas.microsoft.com/office/powerpoint/2010/main" val="29205405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Fully Connected CRFs</a:t>
            </a:r>
            <a:endParaRPr lang="en-US" dirty="0"/>
          </a:p>
        </p:txBody>
      </p:sp>
      <p:sp>
        <p:nvSpPr>
          <p:cNvPr id="3" name="Content Placeholder 2"/>
          <p:cNvSpPr>
            <a:spLocks noGrp="1"/>
          </p:cNvSpPr>
          <p:nvPr>
            <p:ph idx="1"/>
          </p:nvPr>
        </p:nvSpPr>
        <p:spPr/>
        <p:txBody>
          <a:bodyPr/>
          <a:lstStyle/>
          <a:p>
            <a:r>
              <a:rPr lang="en-US" dirty="0" smtClean="0"/>
              <a:t>Typically, only adjacent pixels connected</a:t>
            </a:r>
          </a:p>
          <a:p>
            <a:pPr lvl="1"/>
            <a:r>
              <a:rPr lang="en-US" dirty="0" smtClean="0"/>
              <a:t>Fewer connections =&gt; Easier to optimize</a:t>
            </a:r>
          </a:p>
          <a:p>
            <a:r>
              <a:rPr lang="en-US" dirty="0" smtClean="0"/>
              <a:t>Dense connectivity: every pixel connected to everything else</a:t>
            </a:r>
          </a:p>
          <a:p>
            <a:r>
              <a:rPr lang="en-US" dirty="0" smtClean="0"/>
              <a:t>Intractable to optimize </a:t>
            </a:r>
            <a:r>
              <a:rPr lang="en-US" dirty="0" smtClean="0">
                <a:solidFill>
                  <a:srgbClr val="00B050"/>
                </a:solidFill>
              </a:rPr>
              <a:t>except if pairwise potential takes specific form </a:t>
            </a:r>
            <a:endParaRPr lang="en-US" dirty="0">
              <a:solidFill>
                <a:srgbClr val="00B050"/>
              </a:solidFill>
            </a:endParaRPr>
          </a:p>
        </p:txBody>
      </p:sp>
      <p:pic>
        <p:nvPicPr>
          <p:cNvPr id="4" name="Picture 3"/>
          <p:cNvPicPr>
            <a:picLocks noChangeAspect="1"/>
          </p:cNvPicPr>
          <p:nvPr/>
        </p:nvPicPr>
        <p:blipFill>
          <a:blip r:embed="rId2"/>
          <a:stretch>
            <a:fillRect/>
          </a:stretch>
        </p:blipFill>
        <p:spPr>
          <a:xfrm>
            <a:off x="3399517" y="5092909"/>
            <a:ext cx="6067879" cy="810401"/>
          </a:xfrm>
          <a:prstGeom prst="rect">
            <a:avLst/>
          </a:prstGeom>
        </p:spPr>
      </p:pic>
      <p:pic>
        <p:nvPicPr>
          <p:cNvPr id="5" name="Picture 4"/>
          <p:cNvPicPr>
            <a:picLocks noChangeAspect="1"/>
          </p:cNvPicPr>
          <p:nvPr/>
        </p:nvPicPr>
        <p:blipFill>
          <a:blip r:embed="rId3"/>
          <a:stretch>
            <a:fillRect/>
          </a:stretch>
        </p:blipFill>
        <p:spPr>
          <a:xfrm>
            <a:off x="2432958" y="4463870"/>
            <a:ext cx="8000999" cy="355387"/>
          </a:xfrm>
          <a:prstGeom prst="rect">
            <a:avLst/>
          </a:prstGeom>
        </p:spPr>
      </p:pic>
      <p:sp>
        <p:nvSpPr>
          <p:cNvPr id="6" name="TextBox 5"/>
          <p:cNvSpPr txBox="1"/>
          <p:nvPr/>
        </p:nvSpPr>
        <p:spPr>
          <a:xfrm>
            <a:off x="0" y="6450615"/>
            <a:ext cx="12192000" cy="369332"/>
          </a:xfrm>
          <a:prstGeom prst="rect">
            <a:avLst/>
          </a:prstGeom>
          <a:noFill/>
        </p:spPr>
        <p:txBody>
          <a:bodyPr wrap="square" rtlCol="0">
            <a:spAutoFit/>
          </a:bodyPr>
          <a:lstStyle/>
          <a:p>
            <a:r>
              <a:rPr lang="en-US" dirty="0" smtClean="0"/>
              <a:t>Efficient Inference in Fully Connected CRFs with Gaussian Edge Potentials. Philipp </a:t>
            </a:r>
            <a:r>
              <a:rPr lang="en-US" dirty="0" err="1" smtClean="0"/>
              <a:t>Krahenbuhl</a:t>
            </a:r>
            <a:r>
              <a:rPr lang="en-US" dirty="0" smtClean="0"/>
              <a:t>, </a:t>
            </a:r>
            <a:r>
              <a:rPr lang="en-US" dirty="0" err="1" smtClean="0"/>
              <a:t>Vladlen</a:t>
            </a:r>
            <a:r>
              <a:rPr lang="en-US" dirty="0" smtClean="0"/>
              <a:t> </a:t>
            </a:r>
            <a:r>
              <a:rPr lang="en-US" dirty="0" err="1" smtClean="0"/>
              <a:t>Koltun</a:t>
            </a:r>
            <a:r>
              <a:rPr lang="en-US" dirty="0" smtClean="0"/>
              <a:t>. In </a:t>
            </a:r>
            <a:r>
              <a:rPr lang="en-US" i="1" dirty="0" smtClean="0"/>
              <a:t>NIPS, </a:t>
            </a:r>
            <a:r>
              <a:rPr lang="en-US" dirty="0" smtClean="0"/>
              <a:t>2011.</a:t>
            </a:r>
          </a:p>
        </p:txBody>
      </p:sp>
    </p:spTree>
    <p:extLst>
      <p:ext uri="{BB962C8B-B14F-4D97-AF65-F5344CB8AC3E}">
        <p14:creationId xmlns:p14="http://schemas.microsoft.com/office/powerpoint/2010/main" val="185454353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Fully Connected CRFs</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1690688"/>
            <a:ext cx="10058400" cy="2964230"/>
          </a:xfrm>
          <a:prstGeom prst="rect">
            <a:avLst/>
          </a:prstGeom>
        </p:spPr>
      </p:pic>
      <p:sp>
        <p:nvSpPr>
          <p:cNvPr id="6" name="TextBox 5"/>
          <p:cNvSpPr txBox="1"/>
          <p:nvPr/>
        </p:nvSpPr>
        <p:spPr>
          <a:xfrm>
            <a:off x="3151414" y="4654918"/>
            <a:ext cx="1845129" cy="369332"/>
          </a:xfrm>
          <a:prstGeom prst="rect">
            <a:avLst/>
          </a:prstGeom>
          <a:noFill/>
        </p:spPr>
        <p:txBody>
          <a:bodyPr wrap="square" rtlCol="0">
            <a:spAutoFit/>
          </a:bodyPr>
          <a:lstStyle/>
          <a:p>
            <a:pPr algn="ctr"/>
            <a:r>
              <a:rPr lang="en-US" dirty="0" smtClean="0"/>
              <a:t>Grid CRF</a:t>
            </a:r>
            <a:endParaRPr lang="en-US" dirty="0"/>
          </a:p>
        </p:txBody>
      </p:sp>
      <p:sp>
        <p:nvSpPr>
          <p:cNvPr id="7" name="TextBox 6"/>
          <p:cNvSpPr txBox="1"/>
          <p:nvPr/>
        </p:nvSpPr>
        <p:spPr>
          <a:xfrm>
            <a:off x="7138307" y="4654918"/>
            <a:ext cx="1845129" cy="646331"/>
          </a:xfrm>
          <a:prstGeom prst="rect">
            <a:avLst/>
          </a:prstGeom>
          <a:noFill/>
        </p:spPr>
        <p:txBody>
          <a:bodyPr wrap="square" rtlCol="0">
            <a:spAutoFit/>
          </a:bodyPr>
          <a:lstStyle/>
          <a:p>
            <a:pPr algn="ctr"/>
            <a:r>
              <a:rPr lang="en-US" dirty="0" smtClean="0"/>
              <a:t>Fully connected CRF</a:t>
            </a:r>
            <a:endParaRPr lang="en-US" dirty="0"/>
          </a:p>
        </p:txBody>
      </p:sp>
      <p:sp>
        <p:nvSpPr>
          <p:cNvPr id="8" name="TextBox 7"/>
          <p:cNvSpPr txBox="1"/>
          <p:nvPr/>
        </p:nvSpPr>
        <p:spPr>
          <a:xfrm>
            <a:off x="9134475" y="4654918"/>
            <a:ext cx="1845129" cy="369332"/>
          </a:xfrm>
          <a:prstGeom prst="rect">
            <a:avLst/>
          </a:prstGeom>
          <a:noFill/>
        </p:spPr>
        <p:txBody>
          <a:bodyPr wrap="square" rtlCol="0">
            <a:spAutoFit/>
          </a:bodyPr>
          <a:lstStyle/>
          <a:p>
            <a:pPr algn="ctr"/>
            <a:r>
              <a:rPr lang="en-US" dirty="0" smtClean="0"/>
              <a:t>Ground truth</a:t>
            </a:r>
            <a:endParaRPr lang="en-US" dirty="0"/>
          </a:p>
        </p:txBody>
      </p:sp>
      <p:sp>
        <p:nvSpPr>
          <p:cNvPr id="9" name="Rectangle 8"/>
          <p:cNvSpPr/>
          <p:nvPr/>
        </p:nvSpPr>
        <p:spPr>
          <a:xfrm>
            <a:off x="5082266" y="1485900"/>
            <a:ext cx="1990724" cy="38153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262348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Putting it all together</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26318020"/>
              </p:ext>
            </p:extLst>
          </p:nvPr>
        </p:nvGraphicFramePr>
        <p:xfrm>
          <a:off x="838200" y="1825625"/>
          <a:ext cx="10515600" cy="4351338"/>
        </p:xfrm>
        <a:graphic>
          <a:graphicData uri="http://schemas.openxmlformats.org/drawingml/2006/chart">
            <c:chart xmlns:c="http://schemas.openxmlformats.org/drawingml/2006/chart" xmlns:r="http://schemas.openxmlformats.org/officeDocument/2006/relationships" r:id="rId2"/>
          </a:graphicData>
        </a:graphic>
      </p:graphicFrame>
      <p:sp>
        <p:nvSpPr>
          <p:cNvPr id="5" name="Rounded Rectangle 4"/>
          <p:cNvSpPr/>
          <p:nvPr/>
        </p:nvSpPr>
        <p:spPr>
          <a:xfrm>
            <a:off x="9018814" y="4204607"/>
            <a:ext cx="2090057" cy="132261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r>
              <a:rPr lang="en-US" sz="2400" dirty="0" smtClean="0"/>
              <a:t>Best Non-CNN approach: ~46.4%</a:t>
            </a:r>
            <a:endParaRPr lang="en-US" sz="2400" dirty="0"/>
          </a:p>
        </p:txBody>
      </p:sp>
      <p:sp>
        <p:nvSpPr>
          <p:cNvPr id="6" name="TextBox 5"/>
          <p:cNvSpPr txBox="1"/>
          <p:nvPr/>
        </p:nvSpPr>
        <p:spPr>
          <a:xfrm>
            <a:off x="0" y="6176963"/>
            <a:ext cx="12192000" cy="646331"/>
          </a:xfrm>
          <a:prstGeom prst="rect">
            <a:avLst/>
          </a:prstGeom>
          <a:noFill/>
        </p:spPr>
        <p:txBody>
          <a:bodyPr wrap="square" rtlCol="0">
            <a:spAutoFit/>
          </a:bodyPr>
          <a:lstStyle/>
          <a:p>
            <a:r>
              <a:rPr lang="en-US" dirty="0"/>
              <a:t>Semantic Image Segmentation with Deep Convolutional Nets and Fully Connected </a:t>
            </a:r>
            <a:r>
              <a:rPr lang="en-US" dirty="0" smtClean="0"/>
              <a:t>CRFs. Liang-</a:t>
            </a:r>
            <a:r>
              <a:rPr lang="en-US" dirty="0" err="1" smtClean="0"/>
              <a:t>Chieh</a:t>
            </a:r>
            <a:r>
              <a:rPr lang="en-US" dirty="0" smtClean="0"/>
              <a:t> Chen, George Papandreou, </a:t>
            </a:r>
            <a:r>
              <a:rPr lang="en-US" dirty="0" err="1" smtClean="0"/>
              <a:t>Iasonas</a:t>
            </a:r>
            <a:r>
              <a:rPr lang="en-US" dirty="0" smtClean="0"/>
              <a:t> Kokkinos, Kevin Murphy, Alan </a:t>
            </a:r>
            <a:r>
              <a:rPr lang="en-US" dirty="0" err="1" smtClean="0"/>
              <a:t>Yuille</a:t>
            </a:r>
            <a:r>
              <a:rPr lang="en-US" dirty="0" smtClean="0"/>
              <a:t>. In </a:t>
            </a:r>
            <a:r>
              <a:rPr lang="en-US" i="1" dirty="0" smtClean="0"/>
              <a:t>ICLR, </a:t>
            </a:r>
            <a:r>
              <a:rPr lang="en-US" dirty="0" smtClean="0"/>
              <a:t>2015.</a:t>
            </a:r>
            <a:endParaRPr lang="en-US" dirty="0"/>
          </a:p>
        </p:txBody>
      </p:sp>
    </p:spTree>
    <p:extLst>
      <p:ext uri="{BB962C8B-B14F-4D97-AF65-F5344CB8AC3E}">
        <p14:creationId xmlns:p14="http://schemas.microsoft.com/office/powerpoint/2010/main" val="201121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additions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016208712"/>
              </p:ext>
            </p:extLst>
          </p:nvPr>
        </p:nvGraphicFramePr>
        <p:xfrm>
          <a:off x="2438400" y="1298802"/>
          <a:ext cx="7010400" cy="4068536"/>
        </p:xfrm>
        <a:graphic>
          <a:graphicData uri="http://schemas.openxmlformats.org/drawingml/2006/table">
            <a:tbl>
              <a:tblPr firstRow="1" bandRow="1">
                <a:tableStyleId>{5C22544A-7EE6-4342-B048-85BDC9FD1C3A}</a:tableStyleId>
              </a:tblPr>
              <a:tblGrid>
                <a:gridCol w="3505200"/>
                <a:gridCol w="3505200"/>
              </a:tblGrid>
              <a:tr h="811394">
                <a:tc>
                  <a:txBody>
                    <a:bodyPr/>
                    <a:lstStyle/>
                    <a:p>
                      <a:r>
                        <a:rPr lang="en-US" sz="2400" dirty="0" smtClean="0"/>
                        <a:t>Method</a:t>
                      </a:r>
                      <a:endParaRPr lang="en-US" sz="2400" dirty="0"/>
                    </a:p>
                  </a:txBody>
                  <a:tcPr/>
                </a:tc>
                <a:tc>
                  <a:txBody>
                    <a:bodyPr/>
                    <a:lstStyle/>
                    <a:p>
                      <a:r>
                        <a:rPr lang="en-US" sz="2400" dirty="0" smtClean="0"/>
                        <a:t>mean </a:t>
                      </a:r>
                      <a:r>
                        <a:rPr lang="en-US" sz="2400" dirty="0" err="1" smtClean="0"/>
                        <a:t>IoU</a:t>
                      </a:r>
                      <a:r>
                        <a:rPr lang="en-US" sz="2400" dirty="0" smtClean="0"/>
                        <a:t> (%)</a:t>
                      </a:r>
                      <a:endParaRPr lang="en-US" sz="2400" dirty="0"/>
                    </a:p>
                  </a:txBody>
                  <a:tcPr/>
                </a:tc>
              </a:tr>
              <a:tr h="811394">
                <a:tc>
                  <a:txBody>
                    <a:bodyPr/>
                    <a:lstStyle/>
                    <a:p>
                      <a:r>
                        <a:rPr lang="en-US" sz="2400" dirty="0" smtClean="0"/>
                        <a:t>VGG16 + Skip + Dilation</a:t>
                      </a:r>
                      <a:endParaRPr lang="en-US" sz="2400" dirty="0"/>
                    </a:p>
                  </a:txBody>
                  <a:tcPr/>
                </a:tc>
                <a:tc>
                  <a:txBody>
                    <a:bodyPr/>
                    <a:lstStyle/>
                    <a:p>
                      <a:r>
                        <a:rPr lang="en-US" sz="2400" dirty="0" smtClean="0"/>
                        <a:t>65.8</a:t>
                      </a:r>
                      <a:endParaRPr lang="en-US" sz="2400" dirty="0"/>
                    </a:p>
                  </a:txBody>
                  <a:tcPr/>
                </a:tc>
              </a:tr>
              <a:tr h="811394">
                <a:tc>
                  <a:txBody>
                    <a:bodyPr/>
                    <a:lstStyle/>
                    <a:p>
                      <a:r>
                        <a:rPr lang="en-US" sz="2400" dirty="0" smtClean="0"/>
                        <a:t>ResNet101</a:t>
                      </a:r>
                      <a:endParaRPr lang="en-US" sz="2400" dirty="0"/>
                    </a:p>
                  </a:txBody>
                  <a:tcPr/>
                </a:tc>
                <a:tc>
                  <a:txBody>
                    <a:bodyPr/>
                    <a:lstStyle/>
                    <a:p>
                      <a:r>
                        <a:rPr lang="en-US" sz="2400" dirty="0" smtClean="0"/>
                        <a:t>68.7</a:t>
                      </a:r>
                      <a:endParaRPr lang="en-US" sz="2400" dirty="0"/>
                    </a:p>
                  </a:txBody>
                  <a:tcPr/>
                </a:tc>
              </a:tr>
              <a:tr h="811394">
                <a:tc>
                  <a:txBody>
                    <a:bodyPr/>
                    <a:lstStyle/>
                    <a:p>
                      <a:r>
                        <a:rPr lang="en-US" sz="2400" dirty="0" smtClean="0"/>
                        <a:t>ResNet101 + Pyramid</a:t>
                      </a:r>
                      <a:endParaRPr lang="en-US" sz="2400" dirty="0"/>
                    </a:p>
                  </a:txBody>
                  <a:tcPr/>
                </a:tc>
                <a:tc>
                  <a:txBody>
                    <a:bodyPr/>
                    <a:lstStyle/>
                    <a:p>
                      <a:r>
                        <a:rPr lang="en-US" sz="2400" dirty="0" smtClean="0"/>
                        <a:t>71.3</a:t>
                      </a:r>
                      <a:endParaRPr lang="en-US" sz="2400" dirty="0"/>
                    </a:p>
                  </a:txBody>
                  <a:tcPr/>
                </a:tc>
              </a:tr>
              <a:tr h="811394">
                <a:tc>
                  <a:txBody>
                    <a:bodyPr/>
                    <a:lstStyle/>
                    <a:p>
                      <a:r>
                        <a:rPr lang="en-US" sz="2400" dirty="0" smtClean="0"/>
                        <a:t>ResNet101 + Pyramid + COCO</a:t>
                      </a:r>
                      <a:endParaRPr lang="en-US" sz="2400" dirty="0"/>
                    </a:p>
                  </a:txBody>
                  <a:tcPr/>
                </a:tc>
                <a:tc>
                  <a:txBody>
                    <a:bodyPr/>
                    <a:lstStyle/>
                    <a:p>
                      <a:r>
                        <a:rPr lang="en-US" sz="2400" dirty="0" smtClean="0"/>
                        <a:t>74.9</a:t>
                      </a:r>
                      <a:endParaRPr lang="en-US" sz="2400" dirty="0"/>
                    </a:p>
                  </a:txBody>
                  <a:tcPr/>
                </a:tc>
              </a:tr>
            </a:tbl>
          </a:graphicData>
        </a:graphic>
      </p:graphicFrame>
      <p:sp>
        <p:nvSpPr>
          <p:cNvPr id="5" name="Rectangle 4"/>
          <p:cNvSpPr/>
          <p:nvPr/>
        </p:nvSpPr>
        <p:spPr>
          <a:xfrm>
            <a:off x="0" y="5977849"/>
            <a:ext cx="12192000" cy="646331"/>
          </a:xfrm>
          <a:prstGeom prst="rect">
            <a:avLst/>
          </a:prstGeom>
        </p:spPr>
        <p:txBody>
          <a:bodyPr wrap="square">
            <a:spAutoFit/>
          </a:bodyPr>
          <a:lstStyle/>
          <a:p>
            <a:r>
              <a:rPr lang="en-US" b="0" i="0" dirty="0" err="1" smtClean="0">
                <a:solidFill>
                  <a:srgbClr val="333333"/>
                </a:solidFill>
                <a:effectLst/>
                <a:latin typeface="Helvetica Neue" charset="0"/>
              </a:rPr>
              <a:t>DeepLab</a:t>
            </a:r>
            <a:r>
              <a:rPr lang="en-US" b="0" i="0" dirty="0" smtClean="0">
                <a:solidFill>
                  <a:srgbClr val="333333"/>
                </a:solidFill>
                <a:effectLst/>
                <a:latin typeface="Helvetica Neue" charset="0"/>
              </a:rPr>
              <a:t>: Semantic Image Segmentation with Deep Convolutional Nets, </a:t>
            </a:r>
            <a:r>
              <a:rPr lang="en-US" b="0" i="0" dirty="0" err="1" smtClean="0">
                <a:solidFill>
                  <a:srgbClr val="333333"/>
                </a:solidFill>
                <a:effectLst/>
                <a:latin typeface="Helvetica Neue" charset="0"/>
              </a:rPr>
              <a:t>Atrous</a:t>
            </a:r>
            <a:r>
              <a:rPr lang="en-US" b="0" i="0" dirty="0" smtClean="0">
                <a:solidFill>
                  <a:srgbClr val="333333"/>
                </a:solidFill>
                <a:effectLst/>
                <a:latin typeface="Helvetica Neue" charset="0"/>
              </a:rPr>
              <a:t> Convolution, and Fully Connected CRFs. </a:t>
            </a:r>
            <a:r>
              <a:rPr lang="en-US" dirty="0" smtClean="0"/>
              <a:t>Liang-</a:t>
            </a:r>
            <a:r>
              <a:rPr lang="en-US" dirty="0" err="1" smtClean="0"/>
              <a:t>Chieh</a:t>
            </a:r>
            <a:r>
              <a:rPr lang="en-US" dirty="0" smtClean="0"/>
              <a:t> Chen, George Papandreou, </a:t>
            </a:r>
            <a:r>
              <a:rPr lang="en-US" dirty="0" err="1" smtClean="0"/>
              <a:t>Iasonas</a:t>
            </a:r>
            <a:r>
              <a:rPr lang="en-US" dirty="0" smtClean="0"/>
              <a:t> Kokkinos, Kevin Murphy, Alan </a:t>
            </a:r>
            <a:r>
              <a:rPr lang="en-US" dirty="0" err="1" smtClean="0"/>
              <a:t>Yuille</a:t>
            </a:r>
            <a:r>
              <a:rPr lang="en-US" dirty="0" smtClean="0"/>
              <a:t>. </a:t>
            </a:r>
            <a:r>
              <a:rPr lang="en-US" dirty="0" err="1" smtClean="0"/>
              <a:t>Arxiv</a:t>
            </a:r>
            <a:r>
              <a:rPr lang="en-US" dirty="0" smtClean="0"/>
              <a:t> 2016.</a:t>
            </a:r>
            <a:endParaRPr lang="en-US" b="0" i="0" dirty="0">
              <a:solidFill>
                <a:srgbClr val="333333"/>
              </a:solidFill>
              <a:effectLst/>
              <a:latin typeface="Helvetica Neue" charset="0"/>
            </a:endParaRPr>
          </a:p>
        </p:txBody>
      </p:sp>
    </p:spTree>
    <p:extLst>
      <p:ext uri="{BB962C8B-B14F-4D97-AF65-F5344CB8AC3E}">
        <p14:creationId xmlns:p14="http://schemas.microsoft.com/office/powerpoint/2010/main" val="131311890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hlinkClick r:id="rId2"/>
              </a:rPr>
              <a:t>SegNet</a:t>
            </a:r>
            <a:r>
              <a:rPr lang="en-US" dirty="0" smtClean="0"/>
              <a:t>: Architecture</a:t>
            </a:r>
            <a:endParaRPr lang="en-US" dirty="0"/>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65920" y="2514601"/>
            <a:ext cx="11460163" cy="3284357"/>
          </a:xfrm>
        </p:spPr>
      </p:pic>
    </p:spTree>
    <p:extLst>
      <p:ext uri="{BB962C8B-B14F-4D97-AF65-F5344CB8AC3E}">
        <p14:creationId xmlns:p14="http://schemas.microsoft.com/office/powerpoint/2010/main" val="121837911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smtClean="0"/>
              <a:t>Things vs Stuff</a:t>
            </a:r>
            <a:endParaRPr lang="en-US" i="1" dirty="0"/>
          </a:p>
        </p:txBody>
      </p:sp>
      <p:sp>
        <p:nvSpPr>
          <p:cNvPr id="4" name="Content Placeholder 3"/>
          <p:cNvSpPr>
            <a:spLocks noGrp="1"/>
          </p:cNvSpPr>
          <p:nvPr>
            <p:ph sz="half" idx="1"/>
          </p:nvPr>
        </p:nvSpPr>
        <p:spPr>
          <a:xfrm>
            <a:off x="838200" y="1351492"/>
            <a:ext cx="5181600" cy="4351338"/>
          </a:xfrm>
        </p:spPr>
        <p:txBody>
          <a:bodyPr>
            <a:normAutofit fontScale="92500" lnSpcReduction="10000"/>
          </a:bodyPr>
          <a:lstStyle/>
          <a:p>
            <a:pPr marL="0" indent="0">
              <a:buNone/>
            </a:pPr>
            <a:r>
              <a:rPr lang="en-US" dirty="0" smtClean="0"/>
              <a:t>THINGS</a:t>
            </a:r>
            <a:endParaRPr lang="en-US" dirty="0"/>
          </a:p>
          <a:p>
            <a:r>
              <a:rPr lang="en-US" dirty="0" smtClean="0"/>
              <a:t>Person, cat, horse, </a:t>
            </a:r>
            <a:r>
              <a:rPr lang="en-US" dirty="0" err="1" smtClean="0"/>
              <a:t>etc</a:t>
            </a:r>
            <a:endParaRPr lang="en-US" dirty="0" smtClean="0"/>
          </a:p>
          <a:p>
            <a:r>
              <a:rPr lang="en-US" dirty="0" smtClean="0"/>
              <a:t>Constrained shape</a:t>
            </a:r>
          </a:p>
          <a:p>
            <a:r>
              <a:rPr lang="en-US" dirty="0" smtClean="0"/>
              <a:t>Individual instances with separate identity</a:t>
            </a:r>
          </a:p>
          <a:p>
            <a:r>
              <a:rPr lang="en-US" dirty="0" smtClean="0"/>
              <a:t>May need to look at objects</a:t>
            </a:r>
            <a:endParaRPr lang="en-US" dirty="0"/>
          </a:p>
        </p:txBody>
      </p:sp>
      <p:sp>
        <p:nvSpPr>
          <p:cNvPr id="5" name="Content Placeholder 4"/>
          <p:cNvSpPr>
            <a:spLocks noGrp="1"/>
          </p:cNvSpPr>
          <p:nvPr>
            <p:ph sz="half" idx="2"/>
          </p:nvPr>
        </p:nvSpPr>
        <p:spPr>
          <a:xfrm>
            <a:off x="6172200" y="1351492"/>
            <a:ext cx="5181600" cy="2661708"/>
          </a:xfrm>
        </p:spPr>
        <p:txBody>
          <a:bodyPr>
            <a:normAutofit fontScale="92500" lnSpcReduction="10000"/>
          </a:bodyPr>
          <a:lstStyle/>
          <a:p>
            <a:pPr marL="0" indent="0">
              <a:buNone/>
            </a:pPr>
            <a:r>
              <a:rPr lang="en-US" dirty="0" smtClean="0"/>
              <a:t>STUFF</a:t>
            </a:r>
          </a:p>
          <a:p>
            <a:r>
              <a:rPr lang="en-US" dirty="0" smtClean="0"/>
              <a:t>Road, grass, sky </a:t>
            </a:r>
            <a:r>
              <a:rPr lang="en-US" dirty="0" err="1" smtClean="0"/>
              <a:t>etc</a:t>
            </a:r>
            <a:endParaRPr lang="en-US" dirty="0" smtClean="0"/>
          </a:p>
          <a:p>
            <a:r>
              <a:rPr lang="en-US" dirty="0" smtClean="0"/>
              <a:t>Amorphous, no shape</a:t>
            </a:r>
          </a:p>
          <a:p>
            <a:r>
              <a:rPr lang="en-US" dirty="0" smtClean="0"/>
              <a:t>No notion of instances</a:t>
            </a:r>
          </a:p>
          <a:p>
            <a:r>
              <a:rPr lang="en-US" dirty="0" smtClean="0"/>
              <a:t>Can be done at pixel level</a:t>
            </a:r>
          </a:p>
          <a:p>
            <a:r>
              <a:rPr lang="en-US" dirty="0" smtClean="0"/>
              <a:t>“texture”</a:t>
            </a:r>
            <a:endParaRPr lang="en-US" dirty="0"/>
          </a:p>
        </p:txBody>
      </p:sp>
      <p:pic>
        <p:nvPicPr>
          <p:cNvPr id="6" name="Picture 5"/>
          <p:cNvPicPr>
            <a:picLocks noChangeAspect="1"/>
          </p:cNvPicPr>
          <p:nvPr/>
        </p:nvPicPr>
        <p:blipFill>
          <a:blip r:embed="rId2"/>
          <a:stretch>
            <a:fillRect/>
          </a:stretch>
        </p:blipFill>
        <p:spPr>
          <a:xfrm>
            <a:off x="2084917" y="4216400"/>
            <a:ext cx="1981200" cy="2641600"/>
          </a:xfrm>
          <a:prstGeom prst="rect">
            <a:avLst/>
          </a:prstGeom>
        </p:spPr>
      </p:pic>
      <p:pic>
        <p:nvPicPr>
          <p:cNvPr id="7" name="Picture 6"/>
          <p:cNvPicPr>
            <a:picLocks noChangeAspect="1"/>
          </p:cNvPicPr>
          <p:nvPr/>
        </p:nvPicPr>
        <p:blipFill>
          <a:blip r:embed="rId3"/>
          <a:stretch>
            <a:fillRect/>
          </a:stretch>
        </p:blipFill>
        <p:spPr>
          <a:xfrm>
            <a:off x="6172200" y="4375456"/>
            <a:ext cx="4135967" cy="2323487"/>
          </a:xfrm>
          <a:prstGeom prst="rect">
            <a:avLst/>
          </a:prstGeom>
        </p:spPr>
      </p:pic>
    </p:spTree>
    <p:extLst>
      <p:ext uri="{BB962C8B-B14F-4D97-AF65-F5344CB8AC3E}">
        <p14:creationId xmlns:p14="http://schemas.microsoft.com/office/powerpoint/2010/main" val="31717320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SegNet</a:t>
            </a:r>
            <a:r>
              <a:rPr lang="en-US" dirty="0" smtClean="0"/>
              <a:t> Evaluation</a:t>
            </a:r>
            <a:endParaRPr lang="en-US" dirty="0"/>
          </a:p>
        </p:txBody>
      </p:sp>
      <p:sp>
        <p:nvSpPr>
          <p:cNvPr id="3" name="Content Placeholder 2"/>
          <p:cNvSpPr>
            <a:spLocks noGrp="1"/>
          </p:cNvSpPr>
          <p:nvPr>
            <p:ph idx="1"/>
          </p:nvPr>
        </p:nvSpPr>
        <p:spPr/>
        <p:txBody>
          <a:bodyPr/>
          <a:lstStyle/>
          <a:p>
            <a:r>
              <a:rPr lang="en-US" dirty="0" err="1" smtClean="0"/>
              <a:t>CamVid</a:t>
            </a:r>
            <a:r>
              <a:rPr lang="en-US" dirty="0" smtClean="0"/>
              <a:t> road scenes dataset</a:t>
            </a:r>
          </a:p>
          <a:p>
            <a:r>
              <a:rPr lang="en-US" dirty="0" smtClean="0"/>
              <a:t>11 classes: building, tree, sky, car, sign, road, pedestrian, fence, pole, sidewalk, bicyclist</a:t>
            </a: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b="1753"/>
          <a:stretch/>
        </p:blipFill>
        <p:spPr>
          <a:xfrm>
            <a:off x="1589" y="3810001"/>
            <a:ext cx="12188825" cy="2859741"/>
          </a:xfrm>
          <a:prstGeom prst="rect">
            <a:avLst/>
          </a:prstGeom>
        </p:spPr>
      </p:pic>
    </p:spTree>
    <p:extLst>
      <p:ext uri="{BB962C8B-B14F-4D97-AF65-F5344CB8AC3E}">
        <p14:creationId xmlns:p14="http://schemas.microsoft.com/office/powerpoint/2010/main" val="10411948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SegNet</a:t>
            </a:r>
            <a:r>
              <a:rPr lang="en-US" dirty="0" smtClean="0"/>
              <a:t> Video</a:t>
            </a:r>
            <a:endParaRPr lang="en-US" dirty="0"/>
          </a:p>
        </p:txBody>
      </p:sp>
      <p:sp>
        <p:nvSpPr>
          <p:cNvPr id="3" name="Content Placeholder 2"/>
          <p:cNvSpPr>
            <a:spLocks noGrp="1"/>
          </p:cNvSpPr>
          <p:nvPr>
            <p:ph idx="1"/>
          </p:nvPr>
        </p:nvSpPr>
        <p:spPr/>
        <p:txBody>
          <a:bodyPr/>
          <a:lstStyle/>
          <a:p>
            <a:r>
              <a:rPr lang="en-US" dirty="0">
                <a:hlinkClick r:id="rId2"/>
              </a:rPr>
              <a:t>https://</a:t>
            </a:r>
            <a:r>
              <a:rPr lang="en-US" dirty="0" err="1">
                <a:hlinkClick r:id="rId2"/>
              </a:rPr>
              <a:t>www.youtube.com</a:t>
            </a:r>
            <a:r>
              <a:rPr lang="en-US" dirty="0">
                <a:hlinkClick r:id="rId2"/>
              </a:rPr>
              <a:t>/</a:t>
            </a:r>
            <a:r>
              <a:rPr lang="en-US" dirty="0" err="1">
                <a:hlinkClick r:id="rId2"/>
              </a:rPr>
              <a:t>watch?v</a:t>
            </a:r>
            <a:r>
              <a:rPr lang="en-US" dirty="0">
                <a:hlinkClick r:id="rId2"/>
              </a:rPr>
              <a:t>=e9bHTlYFwhg</a:t>
            </a:r>
            <a:endParaRPr lang="en-US" dirty="0"/>
          </a:p>
        </p:txBody>
      </p:sp>
    </p:spTree>
    <p:extLst>
      <p:ext uri="{BB962C8B-B14F-4D97-AF65-F5344CB8AC3E}">
        <p14:creationId xmlns:p14="http://schemas.microsoft.com/office/powerpoint/2010/main" val="166513861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Image-to-image translation problems</a:t>
            </a:r>
            <a:endParaRPr lang="en-US" dirty="0"/>
          </a:p>
        </p:txBody>
      </p:sp>
      <p:sp>
        <p:nvSpPr>
          <p:cNvPr id="3" name="Content Placeholder 2"/>
          <p:cNvSpPr>
            <a:spLocks noGrp="1"/>
          </p:cNvSpPr>
          <p:nvPr>
            <p:ph idx="1"/>
          </p:nvPr>
        </p:nvSpPr>
        <p:spPr/>
        <p:txBody>
          <a:bodyPr/>
          <a:lstStyle/>
          <a:p>
            <a:r>
              <a:rPr lang="en-US" dirty="0" smtClean="0"/>
              <a:t>Segmentation</a:t>
            </a:r>
          </a:p>
          <a:p>
            <a:r>
              <a:rPr lang="en-US" dirty="0" smtClean="0"/>
              <a:t>Optical flow estimation</a:t>
            </a:r>
          </a:p>
          <a:p>
            <a:r>
              <a:rPr lang="en-US" dirty="0" smtClean="0"/>
              <a:t>Depth estimation</a:t>
            </a:r>
          </a:p>
          <a:p>
            <a:r>
              <a:rPr lang="en-US" dirty="0" smtClean="0"/>
              <a:t>Normal estimation</a:t>
            </a:r>
          </a:p>
          <a:p>
            <a:r>
              <a:rPr lang="en-US" dirty="0" smtClean="0"/>
              <a:t>Boundary detection</a:t>
            </a:r>
          </a:p>
          <a:p>
            <a:r>
              <a:rPr lang="mr-IN" dirty="0" smtClean="0"/>
              <a:t>…</a:t>
            </a:r>
            <a:endParaRPr lang="en-US" dirty="0"/>
          </a:p>
        </p:txBody>
      </p:sp>
    </p:spTree>
    <p:extLst>
      <p:ext uri="{BB962C8B-B14F-4D97-AF65-F5344CB8AC3E}">
        <p14:creationId xmlns:p14="http://schemas.microsoft.com/office/powerpoint/2010/main" val="334537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nodeType="clickEffect">
                                  <p:stCondLst>
                                    <p:cond delay="0"/>
                                  </p:stCondLst>
                                  <p:iterate type="lt">
                                    <p:tmPct val="4000"/>
                                  </p:iterate>
                                  <p:childTnLst>
                                    <p:set>
                                      <p:cBhvr override="childStyle">
                                        <p:cTn id="6" dur="500" fill="hold"/>
                                        <p:tgtEl>
                                          <p:spTgt spid="3">
                                            <p:txEl>
                                              <p:pRg st="4" end="4"/>
                                            </p:txEl>
                                          </p:spTgt>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3240231" y="2802871"/>
            <a:ext cx="4721904" cy="2192146"/>
            <a:chOff x="149899" y="2450899"/>
            <a:chExt cx="4721904" cy="2192146"/>
          </a:xfrm>
        </p:grpSpPr>
        <p:sp>
          <p:nvSpPr>
            <p:cNvPr id="11" name="Cube 10"/>
            <p:cNvSpPr/>
            <p:nvPr/>
          </p:nvSpPr>
          <p:spPr>
            <a:xfrm>
              <a:off x="2241030" y="2450899"/>
              <a:ext cx="891914" cy="2023671"/>
            </a:xfrm>
            <a:prstGeom prst="cube">
              <a:avLst>
                <a:gd name="adj" fmla="val 8096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ube 11"/>
            <p:cNvSpPr/>
            <p:nvPr/>
          </p:nvSpPr>
          <p:spPr>
            <a:xfrm>
              <a:off x="2768184" y="2765684"/>
              <a:ext cx="732020" cy="1476531"/>
            </a:xfrm>
            <a:prstGeom prst="cube">
              <a:avLst>
                <a:gd name="adj" fmla="val 65905"/>
              </a:avLst>
            </a:prstGeom>
            <a:solidFill>
              <a:srgbClr val="00B050"/>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ube 12"/>
            <p:cNvSpPr/>
            <p:nvPr/>
          </p:nvSpPr>
          <p:spPr>
            <a:xfrm>
              <a:off x="3305333" y="2975555"/>
              <a:ext cx="652072" cy="1154242"/>
            </a:xfrm>
            <a:prstGeom prst="cube">
              <a:avLst>
                <a:gd name="adj" fmla="val 49138"/>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ube 13"/>
            <p:cNvSpPr/>
            <p:nvPr/>
          </p:nvSpPr>
          <p:spPr>
            <a:xfrm>
              <a:off x="3750041" y="2993044"/>
              <a:ext cx="652072" cy="1154242"/>
            </a:xfrm>
            <a:prstGeom prst="cube">
              <a:avLst>
                <a:gd name="adj" fmla="val 49138"/>
              </a:avLst>
            </a:prstGeom>
            <a:solidFill>
              <a:schemeClr val="accent2">
                <a:lumMod val="75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ube 14"/>
            <p:cNvSpPr/>
            <p:nvPr/>
          </p:nvSpPr>
          <p:spPr>
            <a:xfrm>
              <a:off x="4204739" y="3172925"/>
              <a:ext cx="667064" cy="739507"/>
            </a:xfrm>
            <a:prstGeom prst="cube">
              <a:avLst>
                <a:gd name="adj" fmla="val 37162"/>
              </a:avLst>
            </a:prstGeom>
            <a:solidFill>
              <a:srgbClr val="B653C4"/>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p:cNvSpPr/>
            <p:nvPr/>
          </p:nvSpPr>
          <p:spPr>
            <a:xfrm>
              <a:off x="1828800" y="3477718"/>
              <a:ext cx="352269" cy="104931"/>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2" descr="mp3.pn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49899" y="2480870"/>
              <a:ext cx="2162175" cy="2162175"/>
            </a:xfrm>
            <a:prstGeom prst="rect">
              <a:avLst/>
            </a:prstGeom>
            <a:noFill/>
            <a:scene3d>
              <a:camera prst="isometricRightUp">
                <a:rot lat="2100000" lon="18000000" rev="0"/>
              </a:camera>
              <a:lightRig rig="threePt" dir="t"/>
            </a:scene3d>
            <a:extLst>
              <a:ext uri="{909E8E84-426E-40DD-AFC4-6F175D3DCCD1}">
                <a14:hiddenFill xmlns:a14="http://schemas.microsoft.com/office/drawing/2010/main">
                  <a:solidFill>
                    <a:srgbClr val="FFFFFF"/>
                  </a:solidFill>
                </a14:hiddenFill>
              </a:ext>
            </a:extLst>
          </p:spPr>
        </p:pic>
      </p:grpSp>
      <p:sp>
        <p:nvSpPr>
          <p:cNvPr id="2" name="Title 1"/>
          <p:cNvSpPr>
            <a:spLocks noGrp="1"/>
          </p:cNvSpPr>
          <p:nvPr>
            <p:ph type="title"/>
          </p:nvPr>
        </p:nvSpPr>
        <p:spPr/>
        <p:txBody>
          <a:bodyPr/>
          <a:lstStyle/>
          <a:p>
            <a:r>
              <a:rPr lang="en-US" smtClean="0"/>
              <a:t>Image-to-image translation problems</a:t>
            </a:r>
            <a:endParaRPr lang="en-US"/>
          </a:p>
        </p:txBody>
      </p:sp>
      <p:grpSp>
        <p:nvGrpSpPr>
          <p:cNvPr id="9" name="Group 8"/>
          <p:cNvGrpSpPr/>
          <p:nvPr/>
        </p:nvGrpSpPr>
        <p:grpSpPr>
          <a:xfrm>
            <a:off x="7213518" y="2538927"/>
            <a:ext cx="2162175" cy="2162175"/>
            <a:chOff x="6625689" y="2522598"/>
            <a:chExt cx="2162175" cy="2162175"/>
          </a:xfrm>
          <a:scene3d>
            <a:camera prst="orthographicFront">
              <a:rot lat="2100000" lon="18000000" rev="0"/>
            </a:camera>
            <a:lightRig rig="threePt" dir="t"/>
          </a:scene3d>
        </p:grpSpPr>
        <p:sp>
          <p:nvSpPr>
            <p:cNvPr id="6" name="Rectangle 5"/>
            <p:cNvSpPr/>
            <p:nvPr/>
          </p:nvSpPr>
          <p:spPr>
            <a:xfrm>
              <a:off x="6625689" y="2522598"/>
              <a:ext cx="2162175" cy="2162175"/>
            </a:xfrm>
            <a:prstGeom prst="rect">
              <a:avLst/>
            </a:prstGeom>
            <a:solidFill>
              <a:schemeClr val="bg1">
                <a:alpha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6792686" y="2596243"/>
              <a:ext cx="1861457" cy="2041071"/>
            </a:xfrm>
            <a:custGeom>
              <a:avLst/>
              <a:gdLst>
                <a:gd name="connsiteX0" fmla="*/ 114300 w 1861457"/>
                <a:gd name="connsiteY0" fmla="*/ 0 h 2041071"/>
                <a:gd name="connsiteX1" fmla="*/ 163285 w 1861457"/>
                <a:gd name="connsiteY1" fmla="*/ 130628 h 2041071"/>
                <a:gd name="connsiteX2" fmla="*/ 65314 w 1861457"/>
                <a:gd name="connsiteY2" fmla="*/ 244928 h 2041071"/>
                <a:gd name="connsiteX3" fmla="*/ 0 w 1861457"/>
                <a:gd name="connsiteY3" fmla="*/ 489857 h 2041071"/>
                <a:gd name="connsiteX4" fmla="*/ 65314 w 1861457"/>
                <a:gd name="connsiteY4" fmla="*/ 653143 h 2041071"/>
                <a:gd name="connsiteX5" fmla="*/ 65314 w 1861457"/>
                <a:gd name="connsiteY5" fmla="*/ 653143 h 2041071"/>
                <a:gd name="connsiteX6" fmla="*/ 277585 w 1861457"/>
                <a:gd name="connsiteY6" fmla="*/ 506186 h 2041071"/>
                <a:gd name="connsiteX7" fmla="*/ 293914 w 1861457"/>
                <a:gd name="connsiteY7" fmla="*/ 979714 h 2041071"/>
                <a:gd name="connsiteX8" fmla="*/ 522514 w 1861457"/>
                <a:gd name="connsiteY8" fmla="*/ 1600200 h 2041071"/>
                <a:gd name="connsiteX9" fmla="*/ 783771 w 1861457"/>
                <a:gd name="connsiteY9" fmla="*/ 1959428 h 2041071"/>
                <a:gd name="connsiteX10" fmla="*/ 914400 w 1861457"/>
                <a:gd name="connsiteY10" fmla="*/ 1698171 h 2041071"/>
                <a:gd name="connsiteX11" fmla="*/ 914400 w 1861457"/>
                <a:gd name="connsiteY11" fmla="*/ 1698171 h 2041071"/>
                <a:gd name="connsiteX12" fmla="*/ 702128 w 1861457"/>
                <a:gd name="connsiteY12" fmla="*/ 1632857 h 2041071"/>
                <a:gd name="connsiteX13" fmla="*/ 702128 w 1861457"/>
                <a:gd name="connsiteY13" fmla="*/ 1632857 h 2041071"/>
                <a:gd name="connsiteX14" fmla="*/ 849085 w 1861457"/>
                <a:gd name="connsiteY14" fmla="*/ 1143000 h 2041071"/>
                <a:gd name="connsiteX15" fmla="*/ 1126671 w 1861457"/>
                <a:gd name="connsiteY15" fmla="*/ 1387928 h 2041071"/>
                <a:gd name="connsiteX16" fmla="*/ 1045028 w 1861457"/>
                <a:gd name="connsiteY16" fmla="*/ 1877786 h 2041071"/>
                <a:gd name="connsiteX17" fmla="*/ 1175657 w 1861457"/>
                <a:gd name="connsiteY17" fmla="*/ 2041071 h 2041071"/>
                <a:gd name="connsiteX18" fmla="*/ 1273628 w 1861457"/>
                <a:gd name="connsiteY18" fmla="*/ 1894114 h 2041071"/>
                <a:gd name="connsiteX19" fmla="*/ 1273628 w 1861457"/>
                <a:gd name="connsiteY19" fmla="*/ 1894114 h 2041071"/>
                <a:gd name="connsiteX20" fmla="*/ 1453243 w 1861457"/>
                <a:gd name="connsiteY20" fmla="*/ 1387928 h 2041071"/>
                <a:gd name="connsiteX21" fmla="*/ 1404257 w 1861457"/>
                <a:gd name="connsiteY21" fmla="*/ 1094014 h 2041071"/>
                <a:gd name="connsiteX22" fmla="*/ 1502228 w 1861457"/>
                <a:gd name="connsiteY22" fmla="*/ 783771 h 2041071"/>
                <a:gd name="connsiteX23" fmla="*/ 1616528 w 1861457"/>
                <a:gd name="connsiteY23" fmla="*/ 979714 h 2041071"/>
                <a:gd name="connsiteX24" fmla="*/ 1861457 w 1861457"/>
                <a:gd name="connsiteY24" fmla="*/ 685800 h 2041071"/>
                <a:gd name="connsiteX25" fmla="*/ 1730828 w 1861457"/>
                <a:gd name="connsiteY25" fmla="*/ 555171 h 2041071"/>
                <a:gd name="connsiteX26" fmla="*/ 1436914 w 1861457"/>
                <a:gd name="connsiteY26" fmla="*/ 555171 h 2041071"/>
                <a:gd name="connsiteX27" fmla="*/ 1240971 w 1861457"/>
                <a:gd name="connsiteY27" fmla="*/ 391886 h 2041071"/>
                <a:gd name="connsiteX28" fmla="*/ 849085 w 1861457"/>
                <a:gd name="connsiteY28" fmla="*/ 506186 h 2041071"/>
                <a:gd name="connsiteX29" fmla="*/ 636814 w 1861457"/>
                <a:gd name="connsiteY29" fmla="*/ 359228 h 2041071"/>
                <a:gd name="connsiteX30" fmla="*/ 571500 w 1861457"/>
                <a:gd name="connsiteY30" fmla="*/ 195943 h 2041071"/>
                <a:gd name="connsiteX31" fmla="*/ 424543 w 1861457"/>
                <a:gd name="connsiteY31" fmla="*/ 81643 h 2041071"/>
                <a:gd name="connsiteX32" fmla="*/ 424543 w 1861457"/>
                <a:gd name="connsiteY32" fmla="*/ 81643 h 2041071"/>
                <a:gd name="connsiteX33" fmla="*/ 424543 w 1861457"/>
                <a:gd name="connsiteY33" fmla="*/ 81643 h 2041071"/>
                <a:gd name="connsiteX34" fmla="*/ 114300 w 1861457"/>
                <a:gd name="connsiteY34" fmla="*/ 0 h 2041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861457" h="2041071">
                  <a:moveTo>
                    <a:pt x="114300" y="0"/>
                  </a:moveTo>
                  <a:lnTo>
                    <a:pt x="163285" y="130628"/>
                  </a:lnTo>
                  <a:lnTo>
                    <a:pt x="65314" y="244928"/>
                  </a:lnTo>
                  <a:lnTo>
                    <a:pt x="0" y="489857"/>
                  </a:lnTo>
                  <a:lnTo>
                    <a:pt x="65314" y="653143"/>
                  </a:lnTo>
                  <a:lnTo>
                    <a:pt x="65314" y="653143"/>
                  </a:lnTo>
                  <a:lnTo>
                    <a:pt x="277585" y="506186"/>
                  </a:lnTo>
                  <a:lnTo>
                    <a:pt x="293914" y="979714"/>
                  </a:lnTo>
                  <a:lnTo>
                    <a:pt x="522514" y="1600200"/>
                  </a:lnTo>
                  <a:lnTo>
                    <a:pt x="783771" y="1959428"/>
                  </a:lnTo>
                  <a:lnTo>
                    <a:pt x="914400" y="1698171"/>
                  </a:lnTo>
                  <a:lnTo>
                    <a:pt x="914400" y="1698171"/>
                  </a:lnTo>
                  <a:lnTo>
                    <a:pt x="702128" y="1632857"/>
                  </a:lnTo>
                  <a:lnTo>
                    <a:pt x="702128" y="1632857"/>
                  </a:lnTo>
                  <a:lnTo>
                    <a:pt x="849085" y="1143000"/>
                  </a:lnTo>
                  <a:lnTo>
                    <a:pt x="1126671" y="1387928"/>
                  </a:lnTo>
                  <a:lnTo>
                    <a:pt x="1045028" y="1877786"/>
                  </a:lnTo>
                  <a:lnTo>
                    <a:pt x="1175657" y="2041071"/>
                  </a:lnTo>
                  <a:lnTo>
                    <a:pt x="1273628" y="1894114"/>
                  </a:lnTo>
                  <a:lnTo>
                    <a:pt x="1273628" y="1894114"/>
                  </a:lnTo>
                  <a:lnTo>
                    <a:pt x="1453243" y="1387928"/>
                  </a:lnTo>
                  <a:lnTo>
                    <a:pt x="1404257" y="1094014"/>
                  </a:lnTo>
                  <a:lnTo>
                    <a:pt x="1502228" y="783771"/>
                  </a:lnTo>
                  <a:lnTo>
                    <a:pt x="1616528" y="979714"/>
                  </a:lnTo>
                  <a:lnTo>
                    <a:pt x="1861457" y="685800"/>
                  </a:lnTo>
                  <a:lnTo>
                    <a:pt x="1730828" y="555171"/>
                  </a:lnTo>
                  <a:lnTo>
                    <a:pt x="1436914" y="555171"/>
                  </a:lnTo>
                  <a:lnTo>
                    <a:pt x="1240971" y="391886"/>
                  </a:lnTo>
                  <a:lnTo>
                    <a:pt x="849085" y="506186"/>
                  </a:lnTo>
                  <a:lnTo>
                    <a:pt x="636814" y="359228"/>
                  </a:lnTo>
                  <a:lnTo>
                    <a:pt x="571500" y="195943"/>
                  </a:lnTo>
                  <a:lnTo>
                    <a:pt x="424543" y="81643"/>
                  </a:lnTo>
                  <a:lnTo>
                    <a:pt x="424543" y="81643"/>
                  </a:lnTo>
                  <a:lnTo>
                    <a:pt x="424543" y="81643"/>
                  </a:lnTo>
                  <a:lnTo>
                    <a:pt x="114300" y="0"/>
                  </a:lnTo>
                  <a:close/>
                </a:path>
              </a:pathLst>
            </a:custGeom>
            <a:solidFill>
              <a:schemeClr val="accent1">
                <a:alpha val="5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4816940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you evaluate?</a:t>
            </a:r>
            <a:endParaRPr lang="en-US" dirty="0"/>
          </a:p>
        </p:txBody>
      </p:sp>
      <p:sp>
        <p:nvSpPr>
          <p:cNvPr id="3" name="Content Placeholder 2"/>
          <p:cNvSpPr>
            <a:spLocks noGrp="1"/>
          </p:cNvSpPr>
          <p:nvPr>
            <p:ph idx="1"/>
          </p:nvPr>
        </p:nvSpPr>
        <p:spPr>
          <a:xfrm>
            <a:off x="838200" y="1825624"/>
            <a:ext cx="5376333" cy="4778375"/>
          </a:xfrm>
        </p:spPr>
        <p:txBody>
          <a:bodyPr/>
          <a:lstStyle/>
          <a:p>
            <a:r>
              <a:rPr lang="en-US" dirty="0" smtClean="0"/>
              <a:t>Pixel classification!</a:t>
            </a:r>
          </a:p>
          <a:p>
            <a:r>
              <a:rPr lang="en-US" dirty="0" smtClean="0"/>
              <a:t>Accuracy?</a:t>
            </a:r>
          </a:p>
          <a:p>
            <a:pPr lvl="1"/>
            <a:r>
              <a:rPr lang="en-US" dirty="0" smtClean="0"/>
              <a:t>Heavily unbalanced</a:t>
            </a:r>
          </a:p>
          <a:p>
            <a:r>
              <a:rPr lang="en-US" dirty="0" smtClean="0"/>
              <a:t>Per-class </a:t>
            </a:r>
            <a:r>
              <a:rPr lang="en-US" dirty="0" smtClean="0"/>
              <a:t>accuracy</a:t>
            </a:r>
          </a:p>
          <a:p>
            <a:pPr lvl="1"/>
            <a:r>
              <a:rPr lang="en-US" dirty="0" smtClean="0"/>
              <a:t>Average across classes and images</a:t>
            </a:r>
          </a:p>
          <a:p>
            <a:endParaRPr lang="en-US" i="1" dirty="0" smtClean="0"/>
          </a:p>
        </p:txBody>
      </p:sp>
      <p:sp>
        <p:nvSpPr>
          <p:cNvPr id="4" name="Rectangle 3"/>
          <p:cNvSpPr/>
          <p:nvPr/>
        </p:nvSpPr>
        <p:spPr>
          <a:xfrm>
            <a:off x="6790267" y="1690688"/>
            <a:ext cx="3979333" cy="279664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7569200" y="2353733"/>
            <a:ext cx="677333" cy="1388534"/>
          </a:xfrm>
          <a:prstGeom prst="ellipse">
            <a:avLst/>
          </a:prstGeom>
          <a:solidFill>
            <a:schemeClr val="accent1">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9025466" y="2394743"/>
            <a:ext cx="677333" cy="1388534"/>
          </a:xfrm>
          <a:prstGeom prst="ellipse">
            <a:avLst/>
          </a:prstGeom>
          <a:solidFill>
            <a:schemeClr val="accent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rot="5400000">
            <a:off x="8424332" y="2077906"/>
            <a:ext cx="677333" cy="2726266"/>
          </a:xfrm>
          <a:prstGeom prst="ellipse">
            <a:avLst/>
          </a:prstGeom>
          <a:solidFill>
            <a:srgbClr val="FF0000">
              <a:alpha val="4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496698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Challenges in data collection</a:t>
            </a:r>
            <a:endParaRPr lang="en-US" dirty="0"/>
          </a:p>
        </p:txBody>
      </p:sp>
      <p:sp>
        <p:nvSpPr>
          <p:cNvPr id="3" name="Content Placeholder 2"/>
          <p:cNvSpPr>
            <a:spLocks noGrp="1"/>
          </p:cNvSpPr>
          <p:nvPr>
            <p:ph idx="1"/>
          </p:nvPr>
        </p:nvSpPr>
        <p:spPr>
          <a:xfrm>
            <a:off x="838200" y="1825624"/>
            <a:ext cx="10515600" cy="5032375"/>
          </a:xfrm>
        </p:spPr>
        <p:txBody>
          <a:bodyPr/>
          <a:lstStyle/>
          <a:p>
            <a:r>
              <a:rPr lang="en-US" dirty="0" smtClean="0"/>
              <a:t>Precise localization is hard to annotate</a:t>
            </a:r>
          </a:p>
          <a:p>
            <a:endParaRPr lang="en-US" dirty="0"/>
          </a:p>
          <a:p>
            <a:r>
              <a:rPr lang="en-US" dirty="0" smtClean="0"/>
              <a:t>Annotating every pixel leads to heavy tails</a:t>
            </a:r>
          </a:p>
          <a:p>
            <a:endParaRPr lang="en-US" dirty="0"/>
          </a:p>
          <a:p>
            <a:r>
              <a:rPr lang="en-US" dirty="0" smtClean="0"/>
              <a:t>Common solution: annotate few classes (often things), mark rest as “Other”</a:t>
            </a:r>
          </a:p>
          <a:p>
            <a:endParaRPr lang="en-US" dirty="0"/>
          </a:p>
          <a:p>
            <a:r>
              <a:rPr lang="en-US" dirty="0" smtClean="0"/>
              <a:t>Common datasets: PASCAL VOC 2012 (~1500 images, 20 categories), COCO (~100k images, 20 categories)</a:t>
            </a:r>
          </a:p>
        </p:txBody>
      </p:sp>
    </p:spTree>
    <p:extLst>
      <p:ext uri="{BB962C8B-B14F-4D97-AF65-F5344CB8AC3E}">
        <p14:creationId xmlns:p14="http://schemas.microsoft.com/office/powerpoint/2010/main" val="14206717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Pre-</a:t>
            </a:r>
            <a:r>
              <a:rPr lang="en-US" dirty="0" err="1" smtClean="0"/>
              <a:t>convnet</a:t>
            </a:r>
            <a:r>
              <a:rPr lang="en-US" dirty="0" smtClean="0"/>
              <a:t> semantic segmentation</a:t>
            </a:r>
            <a:endParaRPr lang="en-US" dirty="0"/>
          </a:p>
        </p:txBody>
      </p:sp>
      <p:sp>
        <p:nvSpPr>
          <p:cNvPr id="6" name="Content Placeholder 5"/>
          <p:cNvSpPr>
            <a:spLocks noGrp="1"/>
          </p:cNvSpPr>
          <p:nvPr>
            <p:ph idx="1"/>
          </p:nvPr>
        </p:nvSpPr>
        <p:spPr/>
        <p:txBody>
          <a:bodyPr/>
          <a:lstStyle/>
          <a:p>
            <a:r>
              <a:rPr lang="en-US" dirty="0" smtClean="0"/>
              <a:t>Things</a:t>
            </a:r>
          </a:p>
          <a:p>
            <a:pPr lvl="1"/>
            <a:r>
              <a:rPr lang="en-US" dirty="0" smtClean="0"/>
              <a:t>Do object detection, then segment out detected objects</a:t>
            </a:r>
          </a:p>
          <a:p>
            <a:r>
              <a:rPr lang="en-US" dirty="0" smtClean="0"/>
              <a:t>Stuff</a:t>
            </a:r>
          </a:p>
          <a:p>
            <a:pPr lvl="1"/>
            <a:r>
              <a:rPr lang="en-US" dirty="0" smtClean="0"/>
              <a:t>”Texture classification”</a:t>
            </a:r>
          </a:p>
          <a:p>
            <a:pPr lvl="1"/>
            <a:r>
              <a:rPr lang="en-US" dirty="0" smtClean="0"/>
              <a:t>Compute histograms of filter responses</a:t>
            </a:r>
          </a:p>
          <a:p>
            <a:pPr lvl="1"/>
            <a:r>
              <a:rPr lang="en-US" dirty="0" smtClean="0"/>
              <a:t>Classify local image patches</a:t>
            </a:r>
            <a:endParaRPr lang="en-US" dirty="0"/>
          </a:p>
        </p:txBody>
      </p:sp>
    </p:spTree>
    <p:extLst>
      <p:ext uri="{BB962C8B-B14F-4D97-AF65-F5344CB8AC3E}">
        <p14:creationId xmlns:p14="http://schemas.microsoft.com/office/powerpoint/2010/main" val="161856391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segmentation using convolutional networks</a:t>
            </a:r>
            <a:endParaRPr lang="en-US" dirty="0"/>
          </a:p>
        </p:txBody>
      </p:sp>
      <p:sp>
        <p:nvSpPr>
          <p:cNvPr id="4" name="Cube 3"/>
          <p:cNvSpPr/>
          <p:nvPr/>
        </p:nvSpPr>
        <p:spPr>
          <a:xfrm>
            <a:off x="3877733" y="2015066"/>
            <a:ext cx="4030133" cy="3725333"/>
          </a:xfrm>
          <a:prstGeom prst="cube">
            <a:avLst>
              <a:gd name="adj" fmla="val 454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p:cNvCxnSpPr/>
          <p:nvPr/>
        </p:nvCxnSpPr>
        <p:spPr>
          <a:xfrm>
            <a:off x="3877733" y="6096000"/>
            <a:ext cx="3843867"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5630332" y="6096000"/>
            <a:ext cx="524933" cy="369332"/>
          </a:xfrm>
          <a:prstGeom prst="rect">
            <a:avLst/>
          </a:prstGeom>
          <a:noFill/>
        </p:spPr>
        <p:txBody>
          <a:bodyPr wrap="square" rtlCol="0">
            <a:spAutoFit/>
          </a:bodyPr>
          <a:lstStyle/>
          <a:p>
            <a:pPr algn="ctr"/>
            <a:r>
              <a:rPr lang="en-US" dirty="0" smtClean="0"/>
              <a:t>h</a:t>
            </a:r>
            <a:endParaRPr lang="en-US" dirty="0"/>
          </a:p>
        </p:txBody>
      </p:sp>
      <p:cxnSp>
        <p:nvCxnSpPr>
          <p:cNvPr id="8" name="Straight Arrow Connector 7"/>
          <p:cNvCxnSpPr/>
          <p:nvPr/>
        </p:nvCxnSpPr>
        <p:spPr>
          <a:xfrm>
            <a:off x="3725333" y="2149210"/>
            <a:ext cx="0" cy="359118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3200400" y="3575472"/>
            <a:ext cx="524933" cy="369332"/>
          </a:xfrm>
          <a:prstGeom prst="rect">
            <a:avLst/>
          </a:prstGeom>
          <a:noFill/>
        </p:spPr>
        <p:txBody>
          <a:bodyPr wrap="square" rtlCol="0">
            <a:spAutoFit/>
          </a:bodyPr>
          <a:lstStyle/>
          <a:p>
            <a:pPr algn="ctr"/>
            <a:r>
              <a:rPr lang="en-US" dirty="0" smtClean="0"/>
              <a:t>w</a:t>
            </a:r>
            <a:endParaRPr lang="en-US" dirty="0"/>
          </a:p>
        </p:txBody>
      </p:sp>
      <p:cxnSp>
        <p:nvCxnSpPr>
          <p:cNvPr id="13" name="Straight Arrow Connector 12"/>
          <p:cNvCxnSpPr/>
          <p:nvPr/>
        </p:nvCxnSpPr>
        <p:spPr>
          <a:xfrm flipV="1">
            <a:off x="7772400" y="5689601"/>
            <a:ext cx="237067" cy="237066"/>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7763932" y="5740400"/>
            <a:ext cx="524933" cy="369332"/>
          </a:xfrm>
          <a:prstGeom prst="rect">
            <a:avLst/>
          </a:prstGeom>
          <a:noFill/>
        </p:spPr>
        <p:txBody>
          <a:bodyPr wrap="square" rtlCol="0">
            <a:spAutoFit/>
          </a:bodyPr>
          <a:lstStyle/>
          <a:p>
            <a:pPr algn="ctr"/>
            <a:r>
              <a:rPr lang="en-US" dirty="0"/>
              <a:t>3</a:t>
            </a:r>
          </a:p>
        </p:txBody>
      </p:sp>
    </p:spTree>
    <p:extLst>
      <p:ext uri="{BB962C8B-B14F-4D97-AF65-F5344CB8AC3E}">
        <p14:creationId xmlns:p14="http://schemas.microsoft.com/office/powerpoint/2010/main" val="192459204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Semantic segmentation using convolutional networks</a:t>
            </a:r>
            <a:endParaRPr lang="en-US" dirty="0"/>
          </a:p>
        </p:txBody>
      </p:sp>
      <p:sp>
        <p:nvSpPr>
          <p:cNvPr id="4" name="Cube 3"/>
          <p:cNvSpPr/>
          <p:nvPr/>
        </p:nvSpPr>
        <p:spPr>
          <a:xfrm>
            <a:off x="3877733" y="2015066"/>
            <a:ext cx="4030133" cy="3725333"/>
          </a:xfrm>
          <a:prstGeom prst="cube">
            <a:avLst>
              <a:gd name="adj" fmla="val 454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Arrow Connector 5"/>
          <p:cNvCxnSpPr/>
          <p:nvPr/>
        </p:nvCxnSpPr>
        <p:spPr>
          <a:xfrm>
            <a:off x="3640666" y="5825067"/>
            <a:ext cx="812801"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852332" y="5842000"/>
            <a:ext cx="524933" cy="369332"/>
          </a:xfrm>
          <a:prstGeom prst="rect">
            <a:avLst/>
          </a:prstGeom>
          <a:noFill/>
        </p:spPr>
        <p:txBody>
          <a:bodyPr wrap="square" rtlCol="0">
            <a:spAutoFit/>
          </a:bodyPr>
          <a:lstStyle/>
          <a:p>
            <a:pPr algn="ctr"/>
            <a:r>
              <a:rPr lang="en-US" smtClean="0"/>
              <a:t>h/4</a:t>
            </a:r>
            <a:endParaRPr lang="en-US" dirty="0"/>
          </a:p>
        </p:txBody>
      </p:sp>
      <p:cxnSp>
        <p:nvCxnSpPr>
          <p:cNvPr id="8" name="Straight Arrow Connector 7"/>
          <p:cNvCxnSpPr/>
          <p:nvPr/>
        </p:nvCxnSpPr>
        <p:spPr>
          <a:xfrm>
            <a:off x="3522133" y="4724400"/>
            <a:ext cx="0" cy="914399"/>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929466" y="5031740"/>
            <a:ext cx="626534" cy="369332"/>
          </a:xfrm>
          <a:prstGeom prst="rect">
            <a:avLst/>
          </a:prstGeom>
          <a:noFill/>
        </p:spPr>
        <p:txBody>
          <a:bodyPr wrap="square" rtlCol="0">
            <a:spAutoFit/>
          </a:bodyPr>
          <a:lstStyle/>
          <a:p>
            <a:pPr algn="ctr"/>
            <a:r>
              <a:rPr lang="en-US" smtClean="0"/>
              <a:t>w/4</a:t>
            </a:r>
            <a:endParaRPr lang="en-US" dirty="0"/>
          </a:p>
        </p:txBody>
      </p:sp>
      <p:sp>
        <p:nvSpPr>
          <p:cNvPr id="10" name="Cube 9"/>
          <p:cNvSpPr/>
          <p:nvPr/>
        </p:nvSpPr>
        <p:spPr>
          <a:xfrm>
            <a:off x="4453468" y="2607732"/>
            <a:ext cx="2404533" cy="2387601"/>
          </a:xfrm>
          <a:prstGeom prst="cube">
            <a:avLst>
              <a:gd name="adj" fmla="val 16603"/>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ube 10"/>
          <p:cNvSpPr/>
          <p:nvPr/>
        </p:nvSpPr>
        <p:spPr>
          <a:xfrm>
            <a:off x="3996268" y="3081865"/>
            <a:ext cx="2404533" cy="2387601"/>
          </a:xfrm>
          <a:prstGeom prst="cube">
            <a:avLst>
              <a:gd name="adj" fmla="val 16603"/>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ube 13"/>
          <p:cNvSpPr/>
          <p:nvPr/>
        </p:nvSpPr>
        <p:spPr>
          <a:xfrm>
            <a:off x="4114801" y="3860801"/>
            <a:ext cx="1236132" cy="1269999"/>
          </a:xfrm>
          <a:prstGeom prst="cube">
            <a:avLst>
              <a:gd name="adj" fmla="val 32392"/>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Cube 14"/>
          <p:cNvSpPr/>
          <p:nvPr/>
        </p:nvSpPr>
        <p:spPr>
          <a:xfrm>
            <a:off x="3623734" y="4351868"/>
            <a:ext cx="1236132" cy="1269999"/>
          </a:xfrm>
          <a:prstGeom prst="cube">
            <a:avLst>
              <a:gd name="adj" fmla="val 32392"/>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4241799" y="4250267"/>
            <a:ext cx="524933" cy="369332"/>
          </a:xfrm>
          <a:prstGeom prst="rect">
            <a:avLst/>
          </a:prstGeom>
          <a:noFill/>
        </p:spPr>
        <p:txBody>
          <a:bodyPr wrap="square" rtlCol="0">
            <a:spAutoFit/>
          </a:bodyPr>
          <a:lstStyle/>
          <a:p>
            <a:pPr algn="ctr"/>
            <a:r>
              <a:rPr lang="en-US" dirty="0">
                <a:solidFill>
                  <a:schemeClr val="bg1"/>
                </a:solidFill>
              </a:rPr>
              <a:t>c</a:t>
            </a:r>
          </a:p>
        </p:txBody>
      </p:sp>
      <p:cxnSp>
        <p:nvCxnSpPr>
          <p:cNvPr id="13" name="Straight Arrow Connector 12"/>
          <p:cNvCxnSpPr/>
          <p:nvPr/>
        </p:nvCxnSpPr>
        <p:spPr>
          <a:xfrm flipV="1">
            <a:off x="4368800" y="4351867"/>
            <a:ext cx="389467" cy="389466"/>
          </a:xfrm>
          <a:prstGeom prst="straightConnector1">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9872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2" grpId="0"/>
      <p:bldP spid="11" grpId="0" animBg="1"/>
      <p:bldP spid="14" grpId="0" animBg="1"/>
      <p:bldP spid="15" grpId="0" animBg="1"/>
      <p:bldP spid="1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Cube 20"/>
          <p:cNvSpPr/>
          <p:nvPr/>
        </p:nvSpPr>
        <p:spPr>
          <a:xfrm>
            <a:off x="4876800" y="1744133"/>
            <a:ext cx="1947333" cy="1947334"/>
          </a:xfrm>
          <a:prstGeom prst="cube">
            <a:avLst>
              <a:gd name="adj" fmla="val 6394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Semantic segmentation using convolutional networks</a:t>
            </a:r>
            <a:endParaRPr lang="en-US" dirty="0"/>
          </a:p>
        </p:txBody>
      </p:sp>
      <p:sp>
        <p:nvSpPr>
          <p:cNvPr id="8" name="Cube 7"/>
          <p:cNvSpPr/>
          <p:nvPr/>
        </p:nvSpPr>
        <p:spPr>
          <a:xfrm>
            <a:off x="4876800" y="1642535"/>
            <a:ext cx="4182533" cy="4080932"/>
          </a:xfrm>
          <a:prstGeom prst="cube">
            <a:avLst>
              <a:gd name="adj" fmla="val 32392"/>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p:cNvGrpSpPr/>
          <p:nvPr/>
        </p:nvGrpSpPr>
        <p:grpSpPr>
          <a:xfrm>
            <a:off x="7670800" y="1608667"/>
            <a:ext cx="1303867" cy="1286933"/>
            <a:chOff x="4775200" y="2099733"/>
            <a:chExt cx="1303867" cy="1286933"/>
          </a:xfrm>
        </p:grpSpPr>
        <p:sp>
          <p:nvSpPr>
            <p:cNvPr id="9" name="TextBox 8"/>
            <p:cNvSpPr txBox="1"/>
            <p:nvPr/>
          </p:nvSpPr>
          <p:spPr>
            <a:xfrm>
              <a:off x="5156199" y="2370667"/>
              <a:ext cx="524933" cy="369332"/>
            </a:xfrm>
            <a:prstGeom prst="rect">
              <a:avLst/>
            </a:prstGeom>
            <a:noFill/>
          </p:spPr>
          <p:txBody>
            <a:bodyPr wrap="square" rtlCol="0">
              <a:spAutoFit/>
            </a:bodyPr>
            <a:lstStyle/>
            <a:p>
              <a:pPr algn="ctr"/>
              <a:r>
                <a:rPr lang="en-US" dirty="0">
                  <a:solidFill>
                    <a:schemeClr val="bg1"/>
                  </a:solidFill>
                </a:rPr>
                <a:t>c</a:t>
              </a:r>
            </a:p>
          </p:txBody>
        </p:sp>
        <p:cxnSp>
          <p:nvCxnSpPr>
            <p:cNvPr id="10" name="Straight Arrow Connector 9"/>
            <p:cNvCxnSpPr/>
            <p:nvPr/>
          </p:nvCxnSpPr>
          <p:spPr>
            <a:xfrm flipV="1">
              <a:off x="4775200" y="2099733"/>
              <a:ext cx="1303867" cy="1286933"/>
            </a:xfrm>
            <a:prstGeom prst="straightConnector1">
              <a:avLst/>
            </a:prstGeom>
            <a:ln>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grpSp>
      <p:graphicFrame>
        <p:nvGraphicFramePr>
          <p:cNvPr id="20" name="Table 19"/>
          <p:cNvGraphicFramePr>
            <a:graphicFrameLocks noGrp="1"/>
          </p:cNvGraphicFramePr>
          <p:nvPr>
            <p:extLst>
              <p:ext uri="{D42A27DB-BD31-4B8C-83A1-F6EECF244321}">
                <p14:modId xmlns:p14="http://schemas.microsoft.com/office/powerpoint/2010/main" val="1300434209"/>
              </p:ext>
            </p:extLst>
          </p:nvPr>
        </p:nvGraphicFramePr>
        <p:xfrm>
          <a:off x="4859866" y="3022599"/>
          <a:ext cx="2912536" cy="2700868"/>
        </p:xfrm>
        <a:graphic>
          <a:graphicData uri="http://schemas.openxmlformats.org/drawingml/2006/table">
            <a:tbl>
              <a:tblPr firstRow="1" bandRow="1">
                <a:tableStyleId>{5940675A-B579-460E-94D1-54222C63F5DA}</a:tableStyleId>
              </a:tblPr>
              <a:tblGrid>
                <a:gridCol w="728134"/>
                <a:gridCol w="728134"/>
                <a:gridCol w="728134"/>
                <a:gridCol w="728134"/>
              </a:tblGrid>
              <a:tr h="675217">
                <a:tc>
                  <a:txBody>
                    <a:bodyPr/>
                    <a:lstStyle/>
                    <a:p>
                      <a:endParaRPr 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r>
              <a:tr h="675217">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r>
              <a:tr h="675217">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r>
              <a:tr h="675217">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c>
                  <a:txBody>
                    <a:bodyPr/>
                    <a:lstStyle/>
                    <a:p>
                      <a:endParaRPr lang="en-US" dirty="0"/>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tr>
            </a:tbl>
          </a:graphicData>
        </a:graphic>
      </p:graphicFrame>
      <p:cxnSp>
        <p:nvCxnSpPr>
          <p:cNvPr id="4" name="Straight Arrow Connector 3"/>
          <p:cNvCxnSpPr/>
          <p:nvPr/>
        </p:nvCxnSpPr>
        <p:spPr>
          <a:xfrm>
            <a:off x="4859867" y="5875867"/>
            <a:ext cx="2878666" cy="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5918199" y="5892797"/>
            <a:ext cx="524933" cy="369332"/>
          </a:xfrm>
          <a:prstGeom prst="rect">
            <a:avLst/>
          </a:prstGeom>
          <a:noFill/>
        </p:spPr>
        <p:txBody>
          <a:bodyPr wrap="square" rtlCol="0">
            <a:spAutoFit/>
          </a:bodyPr>
          <a:lstStyle/>
          <a:p>
            <a:pPr algn="ctr"/>
            <a:r>
              <a:rPr lang="en-US" smtClean="0"/>
              <a:t>h/4</a:t>
            </a:r>
            <a:endParaRPr lang="en-US" dirty="0"/>
          </a:p>
        </p:txBody>
      </p:sp>
      <p:cxnSp>
        <p:nvCxnSpPr>
          <p:cNvPr id="6" name="Straight Arrow Connector 5"/>
          <p:cNvCxnSpPr/>
          <p:nvPr/>
        </p:nvCxnSpPr>
        <p:spPr>
          <a:xfrm>
            <a:off x="4707467" y="2980267"/>
            <a:ext cx="0" cy="2743200"/>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4114800" y="3964941"/>
            <a:ext cx="626534" cy="369332"/>
          </a:xfrm>
          <a:prstGeom prst="rect">
            <a:avLst/>
          </a:prstGeom>
          <a:noFill/>
        </p:spPr>
        <p:txBody>
          <a:bodyPr wrap="square" rtlCol="0">
            <a:spAutoFit/>
          </a:bodyPr>
          <a:lstStyle/>
          <a:p>
            <a:pPr algn="ctr"/>
            <a:r>
              <a:rPr lang="en-US" smtClean="0"/>
              <a:t>w/4</a:t>
            </a:r>
            <a:endParaRPr lang="en-US" dirty="0"/>
          </a:p>
        </p:txBody>
      </p:sp>
    </p:spTree>
    <p:extLst>
      <p:ext uri="{BB962C8B-B14F-4D97-AF65-F5344CB8AC3E}">
        <p14:creationId xmlns:p14="http://schemas.microsoft.com/office/powerpoint/2010/main" val="25002485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17627</TotalTime>
  <Words>833</Words>
  <Application>Microsoft Macintosh PowerPoint</Application>
  <PresentationFormat>Widescreen</PresentationFormat>
  <Paragraphs>148</Paragraphs>
  <Slides>33</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Calibri</vt:lpstr>
      <vt:lpstr>Calibri Light</vt:lpstr>
      <vt:lpstr>Helvetica Neue</vt:lpstr>
      <vt:lpstr>Mangal</vt:lpstr>
      <vt:lpstr>Arial</vt:lpstr>
      <vt:lpstr>Office Theme</vt:lpstr>
      <vt:lpstr>Semantic Segmentation</vt:lpstr>
      <vt:lpstr>The Task</vt:lpstr>
      <vt:lpstr>Things vs Stuff</vt:lpstr>
      <vt:lpstr>How do you evaluate?</vt:lpstr>
      <vt:lpstr>Challenges in data collection</vt:lpstr>
      <vt:lpstr>Pre-convnet semantic segmentation</vt:lpstr>
      <vt:lpstr>Semantic segmentation using convolutional networks</vt:lpstr>
      <vt:lpstr>Semantic segmentation using convolutional networks</vt:lpstr>
      <vt:lpstr>Semantic segmentation using convolutional networks</vt:lpstr>
      <vt:lpstr>Semantic segmentation using convolutional networks</vt:lpstr>
      <vt:lpstr>Semantic segmentation using convolutional networks</vt:lpstr>
      <vt:lpstr>Semantic segmentation using convolutional networks</vt:lpstr>
      <vt:lpstr>Semantic segmentation using convolutional networks</vt:lpstr>
      <vt:lpstr>The resolution issue</vt:lpstr>
      <vt:lpstr>Solution 1: Image pyramids</vt:lpstr>
      <vt:lpstr>Solution 2: Skip connections</vt:lpstr>
      <vt:lpstr>Solution 2: Skip connections</vt:lpstr>
      <vt:lpstr>Skip connections</vt:lpstr>
      <vt:lpstr>Skip connections</vt:lpstr>
      <vt:lpstr>Solution 3: Dilation</vt:lpstr>
      <vt:lpstr>Solution 3: Dilation</vt:lpstr>
      <vt:lpstr>Solution 3: Dilation</vt:lpstr>
      <vt:lpstr>Solution 3: Dilation</vt:lpstr>
      <vt:lpstr>Solution 4: Conditional Random Fields</vt:lpstr>
      <vt:lpstr>Fully Connected CRFs</vt:lpstr>
      <vt:lpstr>Fully Connected CRFs</vt:lpstr>
      <vt:lpstr>Putting it all together</vt:lpstr>
      <vt:lpstr>Other additions</vt:lpstr>
      <vt:lpstr>SegNet: Architecture</vt:lpstr>
      <vt:lpstr>SegNet Evaluation</vt:lpstr>
      <vt:lpstr>SegNet Video</vt:lpstr>
      <vt:lpstr>Image-to-image translation problems</vt:lpstr>
      <vt:lpstr>Image-to-image translation problems</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Learning to segment images</dc:title>
  <dc:creator>Bharath Hariharan</dc:creator>
  <cp:lastModifiedBy>Pless, Robert Bryan</cp:lastModifiedBy>
  <cp:revision>50</cp:revision>
  <dcterms:created xsi:type="dcterms:W3CDTF">2017-10-04T14:57:18Z</dcterms:created>
  <dcterms:modified xsi:type="dcterms:W3CDTF">2018-04-24T06:21:56Z</dcterms:modified>
</cp:coreProperties>
</file>

<file path=docProps/thumbnail.jpeg>
</file>